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32"/>
  </p:notesMasterIdLst>
  <p:sldIdLst>
    <p:sldId id="724" r:id="rId2"/>
    <p:sldId id="756" r:id="rId3"/>
    <p:sldId id="726" r:id="rId4"/>
    <p:sldId id="727" r:id="rId5"/>
    <p:sldId id="733" r:id="rId6"/>
    <p:sldId id="730" r:id="rId7"/>
    <p:sldId id="731" r:id="rId8"/>
    <p:sldId id="728" r:id="rId9"/>
    <p:sldId id="732" r:id="rId10"/>
    <p:sldId id="734" r:id="rId11"/>
    <p:sldId id="735" r:id="rId12"/>
    <p:sldId id="736" r:id="rId13"/>
    <p:sldId id="737" r:id="rId14"/>
    <p:sldId id="738" r:id="rId15"/>
    <p:sldId id="739" r:id="rId16"/>
    <p:sldId id="740" r:id="rId17"/>
    <p:sldId id="747" r:id="rId18"/>
    <p:sldId id="757" r:id="rId19"/>
    <p:sldId id="758" r:id="rId20"/>
    <p:sldId id="760" r:id="rId21"/>
    <p:sldId id="759" r:id="rId22"/>
    <p:sldId id="748" r:id="rId23"/>
    <p:sldId id="750" r:id="rId24"/>
    <p:sldId id="752" r:id="rId25"/>
    <p:sldId id="754" r:id="rId26"/>
    <p:sldId id="755" r:id="rId27"/>
    <p:sldId id="741" r:id="rId28"/>
    <p:sldId id="742" r:id="rId29"/>
    <p:sldId id="749" r:id="rId30"/>
    <p:sldId id="744" r:id="rId31"/>
  </p:sldIdLst>
  <p:sldSz cx="9144000" cy="6858000" type="screen4x3"/>
  <p:notesSz cx="6858000" cy="9144000"/>
  <p:defaultTextStyle>
    <a:defPPr>
      <a:defRPr lang="ar-YE"/>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002A"/>
    <a:srgbClr val="1C4D5A"/>
    <a:srgbClr val="C0B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380"/>
    <p:restoredTop sz="95343" autoAdjust="0"/>
  </p:normalViewPr>
  <p:slideViewPr>
    <p:cSldViewPr>
      <p:cViewPr varScale="1">
        <p:scale>
          <a:sx n="69" d="100"/>
          <a:sy n="69" d="100"/>
        </p:scale>
        <p:origin x="141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3F36DA-20F5-4585-9D68-9F22C1722EF2}" type="doc">
      <dgm:prSet loTypeId="urn:microsoft.com/office/officeart/2005/8/layout/radial6" loCatId="cycle" qsTypeId="urn:microsoft.com/office/officeart/2005/8/quickstyle/simple1" qsCatId="simple" csTypeId="urn:microsoft.com/office/officeart/2005/8/colors/accent2_2" csCatId="accent2" phldr="1"/>
      <dgm:spPr/>
      <dgm:t>
        <a:bodyPr/>
        <a:lstStyle/>
        <a:p>
          <a:pPr rtl="1"/>
          <a:endParaRPr lang="ar-SA"/>
        </a:p>
      </dgm:t>
    </dgm:pt>
    <dgm:pt modelId="{FCA30A45-3A24-4368-A8CB-87CD9A8AA355}">
      <dgm:prSet phldrT="[Text]"/>
      <dgm:spPr/>
      <dgm:t>
        <a:bodyPr/>
        <a:lstStyle/>
        <a:p>
          <a:pPr rtl="1"/>
          <a:r>
            <a:rPr lang="ar-SA" b="1" dirty="0"/>
            <a:t>نظام الامل ويب</a:t>
          </a:r>
        </a:p>
      </dgm:t>
    </dgm:pt>
    <dgm:pt modelId="{E6C2E9E0-3D48-4B77-B866-128AC60BB6E0}" type="parTrans" cxnId="{48EEA712-6580-4E0B-BF58-B38F40801E88}">
      <dgm:prSet/>
      <dgm:spPr/>
      <dgm:t>
        <a:bodyPr/>
        <a:lstStyle/>
        <a:p>
          <a:pPr rtl="1"/>
          <a:endParaRPr lang="ar-SA"/>
        </a:p>
      </dgm:t>
    </dgm:pt>
    <dgm:pt modelId="{F15FF072-E51A-4614-9268-B51D8FC4304D}" type="sibTrans" cxnId="{48EEA712-6580-4E0B-BF58-B38F40801E88}">
      <dgm:prSet/>
      <dgm:spPr/>
      <dgm:t>
        <a:bodyPr/>
        <a:lstStyle/>
        <a:p>
          <a:pPr rtl="1"/>
          <a:endParaRPr lang="ar-SA"/>
        </a:p>
      </dgm:t>
    </dgm:pt>
    <dgm:pt modelId="{BDC32D20-7A8C-40AE-A946-E77175F8EB75}">
      <dgm:prSet phldrT="[Text]"/>
      <dgm:spPr/>
      <dgm:t>
        <a:bodyPr/>
        <a:lstStyle/>
        <a:p>
          <a:pPr rtl="1"/>
          <a:r>
            <a:rPr lang="ar-SA" b="1" dirty="0"/>
            <a:t>ارسال الحوالات</a:t>
          </a:r>
        </a:p>
      </dgm:t>
    </dgm:pt>
    <dgm:pt modelId="{6F467A9A-BD93-43F1-975A-D8819DA66A7B}" type="parTrans" cxnId="{8C1A95E8-2138-49E4-9BC6-DDF99FFA3FC9}">
      <dgm:prSet/>
      <dgm:spPr/>
      <dgm:t>
        <a:bodyPr/>
        <a:lstStyle/>
        <a:p>
          <a:pPr rtl="1"/>
          <a:endParaRPr lang="ar-SA"/>
        </a:p>
      </dgm:t>
    </dgm:pt>
    <dgm:pt modelId="{5057C8CC-217B-423D-9DDD-072CA8273278}" type="sibTrans" cxnId="{8C1A95E8-2138-49E4-9BC6-DDF99FFA3FC9}">
      <dgm:prSet/>
      <dgm:spPr/>
      <dgm:t>
        <a:bodyPr/>
        <a:lstStyle/>
        <a:p>
          <a:pPr rtl="1"/>
          <a:endParaRPr lang="ar-SA" b="1"/>
        </a:p>
      </dgm:t>
    </dgm:pt>
    <dgm:pt modelId="{9CC203D0-3265-4BE9-B039-AE8A1697FBBA}">
      <dgm:prSet phldrT="[Text]"/>
      <dgm:spPr/>
      <dgm:t>
        <a:bodyPr/>
        <a:lstStyle/>
        <a:p>
          <a:pPr rtl="1"/>
          <a:r>
            <a:rPr lang="ar-SA" b="1" dirty="0"/>
            <a:t>لوحة التحكم </a:t>
          </a:r>
        </a:p>
      </dgm:t>
    </dgm:pt>
    <dgm:pt modelId="{5305F8C8-2295-4A70-A819-226E18A02330}" type="parTrans" cxnId="{9F5EFAB3-2F0E-4FFF-A0A6-106DFDC84932}">
      <dgm:prSet/>
      <dgm:spPr/>
      <dgm:t>
        <a:bodyPr/>
        <a:lstStyle/>
        <a:p>
          <a:pPr rtl="1"/>
          <a:endParaRPr lang="ar-SA"/>
        </a:p>
      </dgm:t>
    </dgm:pt>
    <dgm:pt modelId="{8E29FB9E-4528-4C7A-87D4-43FB06473F79}" type="sibTrans" cxnId="{9F5EFAB3-2F0E-4FFF-A0A6-106DFDC84932}">
      <dgm:prSet/>
      <dgm:spPr/>
      <dgm:t>
        <a:bodyPr/>
        <a:lstStyle/>
        <a:p>
          <a:pPr rtl="1"/>
          <a:endParaRPr lang="ar-SA" b="1"/>
        </a:p>
      </dgm:t>
    </dgm:pt>
    <dgm:pt modelId="{886B1F09-C3E0-4163-BF90-53EA9EC30BFB}">
      <dgm:prSet phldrT="[Text]"/>
      <dgm:spPr/>
      <dgm:t>
        <a:bodyPr/>
        <a:lstStyle/>
        <a:p>
          <a:pPr rtl="1"/>
          <a:r>
            <a:rPr lang="ar-SA" b="1" dirty="0"/>
            <a:t>استعراض تقارير نقاط البيع </a:t>
          </a:r>
        </a:p>
      </dgm:t>
    </dgm:pt>
    <dgm:pt modelId="{3D684066-2E85-40D3-AA91-295E5A79A831}" type="parTrans" cxnId="{9EFB6FA1-52A8-49D7-8DEB-76F7BD264CDD}">
      <dgm:prSet/>
      <dgm:spPr/>
      <dgm:t>
        <a:bodyPr/>
        <a:lstStyle/>
        <a:p>
          <a:pPr rtl="1"/>
          <a:endParaRPr lang="ar-SA"/>
        </a:p>
      </dgm:t>
    </dgm:pt>
    <dgm:pt modelId="{A1623547-CBE2-4766-A5CB-2BC7924D893F}" type="sibTrans" cxnId="{9EFB6FA1-52A8-49D7-8DEB-76F7BD264CDD}">
      <dgm:prSet/>
      <dgm:spPr/>
      <dgm:t>
        <a:bodyPr/>
        <a:lstStyle/>
        <a:p>
          <a:pPr rtl="1"/>
          <a:endParaRPr lang="ar-SA" b="1"/>
        </a:p>
      </dgm:t>
    </dgm:pt>
    <dgm:pt modelId="{3D50CA4D-DB46-407B-B2F7-3EC0636F23C9}">
      <dgm:prSet phldrT="[Text]"/>
      <dgm:spPr/>
      <dgm:t>
        <a:bodyPr/>
        <a:lstStyle/>
        <a:p>
          <a:pPr rtl="1"/>
          <a:r>
            <a:rPr lang="ar-SA" b="1" dirty="0"/>
            <a:t>اعتماد ارسال الحوالات</a:t>
          </a:r>
        </a:p>
      </dgm:t>
    </dgm:pt>
    <dgm:pt modelId="{D4D7E6BB-3728-4B5E-AD5B-622046E33FB3}" type="parTrans" cxnId="{0DB46B1A-C351-415D-9F5D-D41411843793}">
      <dgm:prSet/>
      <dgm:spPr/>
      <dgm:t>
        <a:bodyPr/>
        <a:lstStyle/>
        <a:p>
          <a:pPr rtl="1"/>
          <a:endParaRPr lang="ar-SA"/>
        </a:p>
      </dgm:t>
    </dgm:pt>
    <dgm:pt modelId="{6684A892-BC2D-4915-A518-12DCF5F2AAD0}" type="sibTrans" cxnId="{0DB46B1A-C351-415D-9F5D-D41411843793}">
      <dgm:prSet/>
      <dgm:spPr/>
      <dgm:t>
        <a:bodyPr/>
        <a:lstStyle/>
        <a:p>
          <a:pPr rtl="1"/>
          <a:endParaRPr lang="ar-SA" b="1"/>
        </a:p>
      </dgm:t>
    </dgm:pt>
    <dgm:pt modelId="{A1788188-B48C-450E-AE14-05DFDABFB5A3}">
      <dgm:prSet phldrT="[Text]"/>
      <dgm:spPr/>
      <dgm:t>
        <a:bodyPr/>
        <a:lstStyle/>
        <a:p>
          <a:pPr rtl="1"/>
          <a:r>
            <a:rPr lang="ar-SA" b="1" dirty="0"/>
            <a:t>استعراض وثاثق الصرف</a:t>
          </a:r>
        </a:p>
      </dgm:t>
    </dgm:pt>
    <dgm:pt modelId="{2EC99071-9088-4471-98AF-496F3D6809C4}" type="parTrans" cxnId="{8C316945-9900-419E-965E-E31AC708BE40}">
      <dgm:prSet/>
      <dgm:spPr/>
      <dgm:t>
        <a:bodyPr/>
        <a:lstStyle/>
        <a:p>
          <a:pPr rtl="1"/>
          <a:endParaRPr lang="ar-SA"/>
        </a:p>
      </dgm:t>
    </dgm:pt>
    <dgm:pt modelId="{80A0281F-4346-4C33-BAB4-BA8B05B3CC3B}" type="sibTrans" cxnId="{8C316945-9900-419E-965E-E31AC708BE40}">
      <dgm:prSet/>
      <dgm:spPr/>
      <dgm:t>
        <a:bodyPr/>
        <a:lstStyle/>
        <a:p>
          <a:pPr rtl="1"/>
          <a:endParaRPr lang="ar-SA" b="1"/>
        </a:p>
      </dgm:t>
    </dgm:pt>
    <dgm:pt modelId="{BFBD6422-8680-4F24-ABCF-0A7369944EA1}">
      <dgm:prSet phldrT="[Text]"/>
      <dgm:spPr/>
      <dgm:t>
        <a:bodyPr/>
        <a:lstStyle/>
        <a:p>
          <a:pPr rtl="1"/>
          <a:r>
            <a:rPr lang="ar-SA" b="1" dirty="0"/>
            <a:t>استعراض تفاصيل المشاريع</a:t>
          </a:r>
        </a:p>
      </dgm:t>
    </dgm:pt>
    <dgm:pt modelId="{431D0E9F-3803-4499-82E5-4978CE0F8E11}" type="parTrans" cxnId="{FD652D31-328D-42CB-9CFE-90AFA16259DF}">
      <dgm:prSet/>
      <dgm:spPr/>
      <dgm:t>
        <a:bodyPr/>
        <a:lstStyle/>
        <a:p>
          <a:pPr rtl="1"/>
          <a:endParaRPr lang="ar-SA"/>
        </a:p>
      </dgm:t>
    </dgm:pt>
    <dgm:pt modelId="{71B4D4BE-6F79-441A-9B4B-CFEE8C5B90F8}" type="sibTrans" cxnId="{FD652D31-328D-42CB-9CFE-90AFA16259DF}">
      <dgm:prSet/>
      <dgm:spPr/>
      <dgm:t>
        <a:bodyPr/>
        <a:lstStyle/>
        <a:p>
          <a:pPr rtl="1"/>
          <a:endParaRPr lang="ar-SA" b="1"/>
        </a:p>
      </dgm:t>
    </dgm:pt>
    <dgm:pt modelId="{36751AC6-0E26-44CB-8732-40A90EAFE546}">
      <dgm:prSet phldrT="[Text]"/>
      <dgm:spPr/>
      <dgm:t>
        <a:bodyPr/>
        <a:lstStyle/>
        <a:p>
          <a:pPr rtl="1"/>
          <a:r>
            <a:rPr lang="ar-SA" b="1" dirty="0"/>
            <a:t>استعراض بيانات الحوالات </a:t>
          </a:r>
        </a:p>
      </dgm:t>
    </dgm:pt>
    <dgm:pt modelId="{C9FD0248-830A-4359-BAE8-14BC42635EB7}" type="parTrans" cxnId="{44D4841D-3746-4772-BB50-C54772181C19}">
      <dgm:prSet/>
      <dgm:spPr/>
      <dgm:t>
        <a:bodyPr/>
        <a:lstStyle/>
        <a:p>
          <a:pPr rtl="1"/>
          <a:endParaRPr lang="ar-SA"/>
        </a:p>
      </dgm:t>
    </dgm:pt>
    <dgm:pt modelId="{4C7A959D-3C64-4663-85A7-577F489C2591}" type="sibTrans" cxnId="{44D4841D-3746-4772-BB50-C54772181C19}">
      <dgm:prSet/>
      <dgm:spPr/>
      <dgm:t>
        <a:bodyPr/>
        <a:lstStyle/>
        <a:p>
          <a:pPr rtl="1"/>
          <a:endParaRPr lang="ar-SA" b="1"/>
        </a:p>
      </dgm:t>
    </dgm:pt>
    <dgm:pt modelId="{7FFA6878-E779-40BB-B422-F20F087FEE82}">
      <dgm:prSet phldrT="[Text]"/>
      <dgm:spPr/>
      <dgm:t>
        <a:bodyPr/>
        <a:lstStyle/>
        <a:p>
          <a:pPr rtl="1"/>
          <a:r>
            <a:rPr lang="ar-SA" b="1" dirty="0"/>
            <a:t>استعراض كشف حساب</a:t>
          </a:r>
        </a:p>
      </dgm:t>
    </dgm:pt>
    <dgm:pt modelId="{EDF6E9D4-20DB-463A-B808-E423BAF43BF8}" type="parTrans" cxnId="{5E26F2C9-ACFD-436B-9B99-1CC77B2153C6}">
      <dgm:prSet/>
      <dgm:spPr/>
      <dgm:t>
        <a:bodyPr/>
        <a:lstStyle/>
        <a:p>
          <a:pPr rtl="1"/>
          <a:endParaRPr lang="ar-SA"/>
        </a:p>
      </dgm:t>
    </dgm:pt>
    <dgm:pt modelId="{76FCB969-655D-4296-BEFA-6DFC9E9666E9}" type="sibTrans" cxnId="{5E26F2C9-ACFD-436B-9B99-1CC77B2153C6}">
      <dgm:prSet/>
      <dgm:spPr/>
      <dgm:t>
        <a:bodyPr/>
        <a:lstStyle/>
        <a:p>
          <a:pPr rtl="1"/>
          <a:endParaRPr lang="ar-SA" b="1"/>
        </a:p>
      </dgm:t>
    </dgm:pt>
    <dgm:pt modelId="{D41077E6-2EB7-4F79-9F74-B5C026DFCDCD}">
      <dgm:prSet phldrT="[Text]"/>
      <dgm:spPr/>
      <dgm:t>
        <a:bodyPr/>
        <a:lstStyle/>
        <a:p>
          <a:pPr rtl="1"/>
          <a:r>
            <a:rPr lang="ar-SA" b="1" dirty="0"/>
            <a:t>استعراض وطباعة خطابات الضمان الالكتروني</a:t>
          </a:r>
        </a:p>
      </dgm:t>
    </dgm:pt>
    <dgm:pt modelId="{8B192999-57CB-4FAE-98F1-85D90319F2F2}" type="parTrans" cxnId="{58B7F331-02F4-4F48-9257-8CCF3B88EF51}">
      <dgm:prSet/>
      <dgm:spPr/>
      <dgm:t>
        <a:bodyPr/>
        <a:lstStyle/>
        <a:p>
          <a:pPr rtl="1"/>
          <a:endParaRPr lang="ar-SA"/>
        </a:p>
      </dgm:t>
    </dgm:pt>
    <dgm:pt modelId="{EED643DF-3604-4E3E-8BDB-29561DA41124}" type="sibTrans" cxnId="{58B7F331-02F4-4F48-9257-8CCF3B88EF51}">
      <dgm:prSet/>
      <dgm:spPr/>
      <dgm:t>
        <a:bodyPr/>
        <a:lstStyle/>
        <a:p>
          <a:pPr rtl="1"/>
          <a:endParaRPr lang="ar-SA"/>
        </a:p>
      </dgm:t>
    </dgm:pt>
    <dgm:pt modelId="{D2559373-F88A-4680-8D40-01B46E7DAAD0}" type="pres">
      <dgm:prSet presAssocID="{AA3F36DA-20F5-4585-9D68-9F22C1722EF2}" presName="Name0" presStyleCnt="0">
        <dgm:presLayoutVars>
          <dgm:chMax val="1"/>
          <dgm:dir/>
          <dgm:animLvl val="ctr"/>
          <dgm:resizeHandles val="exact"/>
        </dgm:presLayoutVars>
      </dgm:prSet>
      <dgm:spPr/>
    </dgm:pt>
    <dgm:pt modelId="{0B9E4A70-DF0B-4730-8A94-634A554B92C7}" type="pres">
      <dgm:prSet presAssocID="{FCA30A45-3A24-4368-A8CB-87CD9A8AA355}" presName="centerShape" presStyleLbl="node0" presStyleIdx="0" presStyleCnt="1"/>
      <dgm:spPr/>
    </dgm:pt>
    <dgm:pt modelId="{FA22B8F3-96F8-43A1-82A6-F5DE0A9CF910}" type="pres">
      <dgm:prSet presAssocID="{BDC32D20-7A8C-40AE-A946-E77175F8EB75}" presName="node" presStyleLbl="node1" presStyleIdx="0" presStyleCnt="9">
        <dgm:presLayoutVars>
          <dgm:bulletEnabled val="1"/>
        </dgm:presLayoutVars>
      </dgm:prSet>
      <dgm:spPr/>
    </dgm:pt>
    <dgm:pt modelId="{25E10569-11F4-4B4A-A350-BD63161F4E48}" type="pres">
      <dgm:prSet presAssocID="{BDC32D20-7A8C-40AE-A946-E77175F8EB75}" presName="dummy" presStyleCnt="0"/>
      <dgm:spPr/>
    </dgm:pt>
    <dgm:pt modelId="{27F0F3BC-7099-488F-AECC-BC7385518361}" type="pres">
      <dgm:prSet presAssocID="{5057C8CC-217B-423D-9DDD-072CA8273278}" presName="sibTrans" presStyleLbl="sibTrans2D1" presStyleIdx="0" presStyleCnt="9"/>
      <dgm:spPr/>
    </dgm:pt>
    <dgm:pt modelId="{8C88E4C8-012C-4870-8EDD-EA657B16891F}" type="pres">
      <dgm:prSet presAssocID="{9CC203D0-3265-4BE9-B039-AE8A1697FBBA}" presName="node" presStyleLbl="node1" presStyleIdx="1" presStyleCnt="9">
        <dgm:presLayoutVars>
          <dgm:bulletEnabled val="1"/>
        </dgm:presLayoutVars>
      </dgm:prSet>
      <dgm:spPr/>
    </dgm:pt>
    <dgm:pt modelId="{BFEA27D5-DEEE-4BA5-9136-140A1E3091E8}" type="pres">
      <dgm:prSet presAssocID="{9CC203D0-3265-4BE9-B039-AE8A1697FBBA}" presName="dummy" presStyleCnt="0"/>
      <dgm:spPr/>
    </dgm:pt>
    <dgm:pt modelId="{432C139C-30AA-48CF-A089-11C81C9D1C92}" type="pres">
      <dgm:prSet presAssocID="{8E29FB9E-4528-4C7A-87D4-43FB06473F79}" presName="sibTrans" presStyleLbl="sibTrans2D1" presStyleIdx="1" presStyleCnt="9"/>
      <dgm:spPr/>
    </dgm:pt>
    <dgm:pt modelId="{5E09582E-80C1-4712-9F28-D31803F8EDA1}" type="pres">
      <dgm:prSet presAssocID="{886B1F09-C3E0-4163-BF90-53EA9EC30BFB}" presName="node" presStyleLbl="node1" presStyleIdx="2" presStyleCnt="9">
        <dgm:presLayoutVars>
          <dgm:bulletEnabled val="1"/>
        </dgm:presLayoutVars>
      </dgm:prSet>
      <dgm:spPr/>
    </dgm:pt>
    <dgm:pt modelId="{070139F9-B360-418C-9779-09D4D100D907}" type="pres">
      <dgm:prSet presAssocID="{886B1F09-C3E0-4163-BF90-53EA9EC30BFB}" presName="dummy" presStyleCnt="0"/>
      <dgm:spPr/>
    </dgm:pt>
    <dgm:pt modelId="{F44C02CA-8B55-429A-B5E0-A114F9FC6825}" type="pres">
      <dgm:prSet presAssocID="{A1623547-CBE2-4766-A5CB-2BC7924D893F}" presName="sibTrans" presStyleLbl="sibTrans2D1" presStyleIdx="2" presStyleCnt="9"/>
      <dgm:spPr/>
    </dgm:pt>
    <dgm:pt modelId="{0E12BE37-8349-42D1-8F3E-2B9DECEB5F8D}" type="pres">
      <dgm:prSet presAssocID="{A1788188-B48C-450E-AE14-05DFDABFB5A3}" presName="node" presStyleLbl="node1" presStyleIdx="3" presStyleCnt="9">
        <dgm:presLayoutVars>
          <dgm:bulletEnabled val="1"/>
        </dgm:presLayoutVars>
      </dgm:prSet>
      <dgm:spPr/>
    </dgm:pt>
    <dgm:pt modelId="{50DEA984-59EE-4F2A-A04F-6AE8DE01B2E2}" type="pres">
      <dgm:prSet presAssocID="{A1788188-B48C-450E-AE14-05DFDABFB5A3}" presName="dummy" presStyleCnt="0"/>
      <dgm:spPr/>
    </dgm:pt>
    <dgm:pt modelId="{B99DEB1D-2635-48AE-A62D-0D2BEEB1ED56}" type="pres">
      <dgm:prSet presAssocID="{80A0281F-4346-4C33-BAB4-BA8B05B3CC3B}" presName="sibTrans" presStyleLbl="sibTrans2D1" presStyleIdx="3" presStyleCnt="9"/>
      <dgm:spPr/>
    </dgm:pt>
    <dgm:pt modelId="{3D77ACA7-F35F-4A77-91D8-F173B2679607}" type="pres">
      <dgm:prSet presAssocID="{D41077E6-2EB7-4F79-9F74-B5C026DFCDCD}" presName="node" presStyleLbl="node1" presStyleIdx="4" presStyleCnt="9">
        <dgm:presLayoutVars>
          <dgm:bulletEnabled val="1"/>
        </dgm:presLayoutVars>
      </dgm:prSet>
      <dgm:spPr/>
    </dgm:pt>
    <dgm:pt modelId="{2FB320D2-C419-4608-8027-0A245828697C}" type="pres">
      <dgm:prSet presAssocID="{D41077E6-2EB7-4F79-9F74-B5C026DFCDCD}" presName="dummy" presStyleCnt="0"/>
      <dgm:spPr/>
    </dgm:pt>
    <dgm:pt modelId="{2A4E6080-76B6-4D70-9289-9CA6EDE5B859}" type="pres">
      <dgm:prSet presAssocID="{EED643DF-3604-4E3E-8BDB-29561DA41124}" presName="sibTrans" presStyleLbl="sibTrans2D1" presStyleIdx="4" presStyleCnt="9"/>
      <dgm:spPr/>
    </dgm:pt>
    <dgm:pt modelId="{BAC71B90-C83C-4887-B5B6-6714564124EF}" type="pres">
      <dgm:prSet presAssocID="{BFBD6422-8680-4F24-ABCF-0A7369944EA1}" presName="node" presStyleLbl="node1" presStyleIdx="5" presStyleCnt="9">
        <dgm:presLayoutVars>
          <dgm:bulletEnabled val="1"/>
        </dgm:presLayoutVars>
      </dgm:prSet>
      <dgm:spPr/>
    </dgm:pt>
    <dgm:pt modelId="{14861773-FA39-4237-9B11-BC5DB5004C6E}" type="pres">
      <dgm:prSet presAssocID="{BFBD6422-8680-4F24-ABCF-0A7369944EA1}" presName="dummy" presStyleCnt="0"/>
      <dgm:spPr/>
    </dgm:pt>
    <dgm:pt modelId="{73846CA0-76F6-4DB1-9CFA-F10A40F94F2A}" type="pres">
      <dgm:prSet presAssocID="{71B4D4BE-6F79-441A-9B4B-CFEE8C5B90F8}" presName="sibTrans" presStyleLbl="sibTrans2D1" presStyleIdx="5" presStyleCnt="9"/>
      <dgm:spPr/>
    </dgm:pt>
    <dgm:pt modelId="{41EAADFA-269C-41FE-8119-732EB2B95EDB}" type="pres">
      <dgm:prSet presAssocID="{36751AC6-0E26-44CB-8732-40A90EAFE546}" presName="node" presStyleLbl="node1" presStyleIdx="6" presStyleCnt="9">
        <dgm:presLayoutVars>
          <dgm:bulletEnabled val="1"/>
        </dgm:presLayoutVars>
      </dgm:prSet>
      <dgm:spPr/>
    </dgm:pt>
    <dgm:pt modelId="{6FB8D943-E7F7-474C-96A0-BDAD8D76E15D}" type="pres">
      <dgm:prSet presAssocID="{36751AC6-0E26-44CB-8732-40A90EAFE546}" presName="dummy" presStyleCnt="0"/>
      <dgm:spPr/>
    </dgm:pt>
    <dgm:pt modelId="{1D140848-CD4D-4EB4-8FBB-A683204415BE}" type="pres">
      <dgm:prSet presAssocID="{4C7A959D-3C64-4663-85A7-577F489C2591}" presName="sibTrans" presStyleLbl="sibTrans2D1" presStyleIdx="6" presStyleCnt="9"/>
      <dgm:spPr/>
    </dgm:pt>
    <dgm:pt modelId="{A4948E88-AE79-49FD-874F-EAD8F3B364EF}" type="pres">
      <dgm:prSet presAssocID="{7FFA6878-E779-40BB-B422-F20F087FEE82}" presName="node" presStyleLbl="node1" presStyleIdx="7" presStyleCnt="9">
        <dgm:presLayoutVars>
          <dgm:bulletEnabled val="1"/>
        </dgm:presLayoutVars>
      </dgm:prSet>
      <dgm:spPr/>
    </dgm:pt>
    <dgm:pt modelId="{74680F55-D27E-4484-8D27-CD0B5B2A583F}" type="pres">
      <dgm:prSet presAssocID="{7FFA6878-E779-40BB-B422-F20F087FEE82}" presName="dummy" presStyleCnt="0"/>
      <dgm:spPr/>
    </dgm:pt>
    <dgm:pt modelId="{4FD1506A-C52A-458A-848D-CDFF82BD3031}" type="pres">
      <dgm:prSet presAssocID="{76FCB969-655D-4296-BEFA-6DFC9E9666E9}" presName="sibTrans" presStyleLbl="sibTrans2D1" presStyleIdx="7" presStyleCnt="9"/>
      <dgm:spPr/>
    </dgm:pt>
    <dgm:pt modelId="{EFB0B3C7-B56D-42E4-97CC-5162B5B042AF}" type="pres">
      <dgm:prSet presAssocID="{3D50CA4D-DB46-407B-B2F7-3EC0636F23C9}" presName="node" presStyleLbl="node1" presStyleIdx="8" presStyleCnt="9">
        <dgm:presLayoutVars>
          <dgm:bulletEnabled val="1"/>
        </dgm:presLayoutVars>
      </dgm:prSet>
      <dgm:spPr/>
    </dgm:pt>
    <dgm:pt modelId="{572F8DF6-6037-4DC4-85CB-A6C428356B1E}" type="pres">
      <dgm:prSet presAssocID="{3D50CA4D-DB46-407B-B2F7-3EC0636F23C9}" presName="dummy" presStyleCnt="0"/>
      <dgm:spPr/>
    </dgm:pt>
    <dgm:pt modelId="{9C270F0B-58AF-42C0-A8DF-E00AE5FDE690}" type="pres">
      <dgm:prSet presAssocID="{6684A892-BC2D-4915-A518-12DCF5F2AAD0}" presName="sibTrans" presStyleLbl="sibTrans2D1" presStyleIdx="8" presStyleCnt="9"/>
      <dgm:spPr/>
    </dgm:pt>
  </dgm:ptLst>
  <dgm:cxnLst>
    <dgm:cxn modelId="{33BB5102-A113-4991-A59B-91BB4C664B0D}" type="presOf" srcId="{6684A892-BC2D-4915-A518-12DCF5F2AAD0}" destId="{9C270F0B-58AF-42C0-A8DF-E00AE5FDE690}" srcOrd="0" destOrd="0" presId="urn:microsoft.com/office/officeart/2005/8/layout/radial6"/>
    <dgm:cxn modelId="{AA51390C-E724-42A1-B4A7-D28484C43291}" type="presOf" srcId="{FCA30A45-3A24-4368-A8CB-87CD9A8AA355}" destId="{0B9E4A70-DF0B-4730-8A94-634A554B92C7}" srcOrd="0" destOrd="0" presId="urn:microsoft.com/office/officeart/2005/8/layout/radial6"/>
    <dgm:cxn modelId="{3D3E3A12-70F6-44D7-B9EF-4C913EE9015A}" type="presOf" srcId="{886B1F09-C3E0-4163-BF90-53EA9EC30BFB}" destId="{5E09582E-80C1-4712-9F28-D31803F8EDA1}" srcOrd="0" destOrd="0" presId="urn:microsoft.com/office/officeart/2005/8/layout/radial6"/>
    <dgm:cxn modelId="{48EEA712-6580-4E0B-BF58-B38F40801E88}" srcId="{AA3F36DA-20F5-4585-9D68-9F22C1722EF2}" destId="{FCA30A45-3A24-4368-A8CB-87CD9A8AA355}" srcOrd="0" destOrd="0" parTransId="{E6C2E9E0-3D48-4B77-B866-128AC60BB6E0}" sibTransId="{F15FF072-E51A-4614-9268-B51D8FC4304D}"/>
    <dgm:cxn modelId="{0DB46B1A-C351-415D-9F5D-D41411843793}" srcId="{FCA30A45-3A24-4368-A8CB-87CD9A8AA355}" destId="{3D50CA4D-DB46-407B-B2F7-3EC0636F23C9}" srcOrd="8" destOrd="0" parTransId="{D4D7E6BB-3728-4B5E-AD5B-622046E33FB3}" sibTransId="{6684A892-BC2D-4915-A518-12DCF5F2AAD0}"/>
    <dgm:cxn modelId="{DC37A31A-28F0-46E3-B188-C671E2D8A97E}" type="presOf" srcId="{A1788188-B48C-450E-AE14-05DFDABFB5A3}" destId="{0E12BE37-8349-42D1-8F3E-2B9DECEB5F8D}" srcOrd="0" destOrd="0" presId="urn:microsoft.com/office/officeart/2005/8/layout/radial6"/>
    <dgm:cxn modelId="{44D4841D-3746-4772-BB50-C54772181C19}" srcId="{FCA30A45-3A24-4368-A8CB-87CD9A8AA355}" destId="{36751AC6-0E26-44CB-8732-40A90EAFE546}" srcOrd="6" destOrd="0" parTransId="{C9FD0248-830A-4359-BAE8-14BC42635EB7}" sibTransId="{4C7A959D-3C64-4663-85A7-577F489C2591}"/>
    <dgm:cxn modelId="{FD652D31-328D-42CB-9CFE-90AFA16259DF}" srcId="{FCA30A45-3A24-4368-A8CB-87CD9A8AA355}" destId="{BFBD6422-8680-4F24-ABCF-0A7369944EA1}" srcOrd="5" destOrd="0" parTransId="{431D0E9F-3803-4499-82E5-4978CE0F8E11}" sibTransId="{71B4D4BE-6F79-441A-9B4B-CFEE8C5B90F8}"/>
    <dgm:cxn modelId="{49C27931-4FE2-415E-A7E4-5E504F2ACE6C}" type="presOf" srcId="{36751AC6-0E26-44CB-8732-40A90EAFE546}" destId="{41EAADFA-269C-41FE-8119-732EB2B95EDB}" srcOrd="0" destOrd="0" presId="urn:microsoft.com/office/officeart/2005/8/layout/radial6"/>
    <dgm:cxn modelId="{58B7F331-02F4-4F48-9257-8CCF3B88EF51}" srcId="{FCA30A45-3A24-4368-A8CB-87CD9A8AA355}" destId="{D41077E6-2EB7-4F79-9F74-B5C026DFCDCD}" srcOrd="4" destOrd="0" parTransId="{8B192999-57CB-4FAE-98F1-85D90319F2F2}" sibTransId="{EED643DF-3604-4E3E-8BDB-29561DA41124}"/>
    <dgm:cxn modelId="{59DB8C33-DE0A-4B0F-A1A9-1B62B75CCB58}" type="presOf" srcId="{80A0281F-4346-4C33-BAB4-BA8B05B3CC3B}" destId="{B99DEB1D-2635-48AE-A62D-0D2BEEB1ED56}" srcOrd="0" destOrd="0" presId="urn:microsoft.com/office/officeart/2005/8/layout/radial6"/>
    <dgm:cxn modelId="{6835E93F-C3A7-4340-A431-F4E87AD2F85C}" type="presOf" srcId="{A1623547-CBE2-4766-A5CB-2BC7924D893F}" destId="{F44C02CA-8B55-429A-B5E0-A114F9FC6825}" srcOrd="0" destOrd="0" presId="urn:microsoft.com/office/officeart/2005/8/layout/radial6"/>
    <dgm:cxn modelId="{893E7F5E-605C-4C25-AA74-3E25D605A4F8}" type="presOf" srcId="{4C7A959D-3C64-4663-85A7-577F489C2591}" destId="{1D140848-CD4D-4EB4-8FBB-A683204415BE}" srcOrd="0" destOrd="0" presId="urn:microsoft.com/office/officeart/2005/8/layout/radial6"/>
    <dgm:cxn modelId="{8C316945-9900-419E-965E-E31AC708BE40}" srcId="{FCA30A45-3A24-4368-A8CB-87CD9A8AA355}" destId="{A1788188-B48C-450E-AE14-05DFDABFB5A3}" srcOrd="3" destOrd="0" parTransId="{2EC99071-9088-4471-98AF-496F3D6809C4}" sibTransId="{80A0281F-4346-4C33-BAB4-BA8B05B3CC3B}"/>
    <dgm:cxn modelId="{0C4DE345-96F1-4BDF-AC5B-506E50A37613}" type="presOf" srcId="{5057C8CC-217B-423D-9DDD-072CA8273278}" destId="{27F0F3BC-7099-488F-AECC-BC7385518361}" srcOrd="0" destOrd="0" presId="urn:microsoft.com/office/officeart/2005/8/layout/radial6"/>
    <dgm:cxn modelId="{9C4DC068-2F7A-4C8B-9648-419EE3A30BC9}" type="presOf" srcId="{AA3F36DA-20F5-4585-9D68-9F22C1722EF2}" destId="{D2559373-F88A-4680-8D40-01B46E7DAAD0}" srcOrd="0" destOrd="0" presId="urn:microsoft.com/office/officeart/2005/8/layout/radial6"/>
    <dgm:cxn modelId="{C0953C4A-F604-40A1-AF92-267A88BE6E40}" type="presOf" srcId="{76FCB969-655D-4296-BEFA-6DFC9E9666E9}" destId="{4FD1506A-C52A-458A-848D-CDFF82BD3031}" srcOrd="0" destOrd="0" presId="urn:microsoft.com/office/officeart/2005/8/layout/radial6"/>
    <dgm:cxn modelId="{C266896D-75F1-4947-ACC4-FB96888C26AA}" type="presOf" srcId="{EED643DF-3604-4E3E-8BDB-29561DA41124}" destId="{2A4E6080-76B6-4D70-9289-9CA6EDE5B859}" srcOrd="0" destOrd="0" presId="urn:microsoft.com/office/officeart/2005/8/layout/radial6"/>
    <dgm:cxn modelId="{86EB3C85-9D4D-49C7-9CA8-C68D0D984C74}" type="presOf" srcId="{3D50CA4D-DB46-407B-B2F7-3EC0636F23C9}" destId="{EFB0B3C7-B56D-42E4-97CC-5162B5B042AF}" srcOrd="0" destOrd="0" presId="urn:microsoft.com/office/officeart/2005/8/layout/radial6"/>
    <dgm:cxn modelId="{3CA3C288-7126-468D-AEFA-B886063554A3}" type="presOf" srcId="{D41077E6-2EB7-4F79-9F74-B5C026DFCDCD}" destId="{3D77ACA7-F35F-4A77-91D8-F173B2679607}" srcOrd="0" destOrd="0" presId="urn:microsoft.com/office/officeart/2005/8/layout/radial6"/>
    <dgm:cxn modelId="{75FBE290-3278-46C1-9EDC-041C82AF2574}" type="presOf" srcId="{BDC32D20-7A8C-40AE-A946-E77175F8EB75}" destId="{FA22B8F3-96F8-43A1-82A6-F5DE0A9CF910}" srcOrd="0" destOrd="0" presId="urn:microsoft.com/office/officeart/2005/8/layout/radial6"/>
    <dgm:cxn modelId="{DB99B395-39AD-4CF5-813D-337AA56CA26B}" type="presOf" srcId="{7FFA6878-E779-40BB-B422-F20F087FEE82}" destId="{A4948E88-AE79-49FD-874F-EAD8F3B364EF}" srcOrd="0" destOrd="0" presId="urn:microsoft.com/office/officeart/2005/8/layout/radial6"/>
    <dgm:cxn modelId="{9EFB6FA1-52A8-49D7-8DEB-76F7BD264CDD}" srcId="{FCA30A45-3A24-4368-A8CB-87CD9A8AA355}" destId="{886B1F09-C3E0-4163-BF90-53EA9EC30BFB}" srcOrd="2" destOrd="0" parTransId="{3D684066-2E85-40D3-AA91-295E5A79A831}" sibTransId="{A1623547-CBE2-4766-A5CB-2BC7924D893F}"/>
    <dgm:cxn modelId="{3444FBA4-A0E9-4086-B7F8-6051D7AC55CE}" type="presOf" srcId="{71B4D4BE-6F79-441A-9B4B-CFEE8C5B90F8}" destId="{73846CA0-76F6-4DB1-9CFA-F10A40F94F2A}" srcOrd="0" destOrd="0" presId="urn:microsoft.com/office/officeart/2005/8/layout/radial6"/>
    <dgm:cxn modelId="{9F5EFAB3-2F0E-4FFF-A0A6-106DFDC84932}" srcId="{FCA30A45-3A24-4368-A8CB-87CD9A8AA355}" destId="{9CC203D0-3265-4BE9-B039-AE8A1697FBBA}" srcOrd="1" destOrd="0" parTransId="{5305F8C8-2295-4A70-A819-226E18A02330}" sibTransId="{8E29FB9E-4528-4C7A-87D4-43FB06473F79}"/>
    <dgm:cxn modelId="{E837F8C3-AC8A-420D-AC1A-28BDA28E8182}" type="presOf" srcId="{BFBD6422-8680-4F24-ABCF-0A7369944EA1}" destId="{BAC71B90-C83C-4887-B5B6-6714564124EF}" srcOrd="0" destOrd="0" presId="urn:microsoft.com/office/officeart/2005/8/layout/radial6"/>
    <dgm:cxn modelId="{5E26F2C9-ACFD-436B-9B99-1CC77B2153C6}" srcId="{FCA30A45-3A24-4368-A8CB-87CD9A8AA355}" destId="{7FFA6878-E779-40BB-B422-F20F087FEE82}" srcOrd="7" destOrd="0" parTransId="{EDF6E9D4-20DB-463A-B808-E423BAF43BF8}" sibTransId="{76FCB969-655D-4296-BEFA-6DFC9E9666E9}"/>
    <dgm:cxn modelId="{8C1A95E8-2138-49E4-9BC6-DDF99FFA3FC9}" srcId="{FCA30A45-3A24-4368-A8CB-87CD9A8AA355}" destId="{BDC32D20-7A8C-40AE-A946-E77175F8EB75}" srcOrd="0" destOrd="0" parTransId="{6F467A9A-BD93-43F1-975A-D8819DA66A7B}" sibTransId="{5057C8CC-217B-423D-9DDD-072CA8273278}"/>
    <dgm:cxn modelId="{33154FF0-AB2F-4127-9637-669AB03691FB}" type="presOf" srcId="{9CC203D0-3265-4BE9-B039-AE8A1697FBBA}" destId="{8C88E4C8-012C-4870-8EDD-EA657B16891F}" srcOrd="0" destOrd="0" presId="urn:microsoft.com/office/officeart/2005/8/layout/radial6"/>
    <dgm:cxn modelId="{F663EDFD-B8D8-4CDA-A7CA-33C9C1F2A677}" type="presOf" srcId="{8E29FB9E-4528-4C7A-87D4-43FB06473F79}" destId="{432C139C-30AA-48CF-A089-11C81C9D1C92}" srcOrd="0" destOrd="0" presId="urn:microsoft.com/office/officeart/2005/8/layout/radial6"/>
    <dgm:cxn modelId="{437CCD22-B1CF-48C6-814E-071D853D7C81}" type="presParOf" srcId="{D2559373-F88A-4680-8D40-01B46E7DAAD0}" destId="{0B9E4A70-DF0B-4730-8A94-634A554B92C7}" srcOrd="0" destOrd="0" presId="urn:microsoft.com/office/officeart/2005/8/layout/radial6"/>
    <dgm:cxn modelId="{4CBEC6CB-FF52-4843-AA1C-A74DB30F601F}" type="presParOf" srcId="{D2559373-F88A-4680-8D40-01B46E7DAAD0}" destId="{FA22B8F3-96F8-43A1-82A6-F5DE0A9CF910}" srcOrd="1" destOrd="0" presId="urn:microsoft.com/office/officeart/2005/8/layout/radial6"/>
    <dgm:cxn modelId="{BC59FDE6-CDB2-4D20-BB34-2EFF27AAC794}" type="presParOf" srcId="{D2559373-F88A-4680-8D40-01B46E7DAAD0}" destId="{25E10569-11F4-4B4A-A350-BD63161F4E48}" srcOrd="2" destOrd="0" presId="urn:microsoft.com/office/officeart/2005/8/layout/radial6"/>
    <dgm:cxn modelId="{94ABA1EF-469B-4C54-93FB-FC8F57F8FCD7}" type="presParOf" srcId="{D2559373-F88A-4680-8D40-01B46E7DAAD0}" destId="{27F0F3BC-7099-488F-AECC-BC7385518361}" srcOrd="3" destOrd="0" presId="urn:microsoft.com/office/officeart/2005/8/layout/radial6"/>
    <dgm:cxn modelId="{850F2093-9168-431C-A7FE-2BA080545F9F}" type="presParOf" srcId="{D2559373-F88A-4680-8D40-01B46E7DAAD0}" destId="{8C88E4C8-012C-4870-8EDD-EA657B16891F}" srcOrd="4" destOrd="0" presId="urn:microsoft.com/office/officeart/2005/8/layout/radial6"/>
    <dgm:cxn modelId="{05F2194D-B156-46B7-9D78-1DB35F11DD5D}" type="presParOf" srcId="{D2559373-F88A-4680-8D40-01B46E7DAAD0}" destId="{BFEA27D5-DEEE-4BA5-9136-140A1E3091E8}" srcOrd="5" destOrd="0" presId="urn:microsoft.com/office/officeart/2005/8/layout/radial6"/>
    <dgm:cxn modelId="{C4BFC12F-CD50-4D20-81FE-D20D406AE453}" type="presParOf" srcId="{D2559373-F88A-4680-8D40-01B46E7DAAD0}" destId="{432C139C-30AA-48CF-A089-11C81C9D1C92}" srcOrd="6" destOrd="0" presId="urn:microsoft.com/office/officeart/2005/8/layout/radial6"/>
    <dgm:cxn modelId="{8A3CE8CB-BC78-4FD8-A5B4-2DA82042CC73}" type="presParOf" srcId="{D2559373-F88A-4680-8D40-01B46E7DAAD0}" destId="{5E09582E-80C1-4712-9F28-D31803F8EDA1}" srcOrd="7" destOrd="0" presId="urn:microsoft.com/office/officeart/2005/8/layout/radial6"/>
    <dgm:cxn modelId="{CB77F3AA-D666-4A5A-BE16-37B20C236918}" type="presParOf" srcId="{D2559373-F88A-4680-8D40-01B46E7DAAD0}" destId="{070139F9-B360-418C-9779-09D4D100D907}" srcOrd="8" destOrd="0" presId="urn:microsoft.com/office/officeart/2005/8/layout/radial6"/>
    <dgm:cxn modelId="{791784E4-B6D1-46B0-9723-D0FD2AB3FA95}" type="presParOf" srcId="{D2559373-F88A-4680-8D40-01B46E7DAAD0}" destId="{F44C02CA-8B55-429A-B5E0-A114F9FC6825}" srcOrd="9" destOrd="0" presId="urn:microsoft.com/office/officeart/2005/8/layout/radial6"/>
    <dgm:cxn modelId="{2F1055F6-754F-47A0-8382-FA8941654D87}" type="presParOf" srcId="{D2559373-F88A-4680-8D40-01B46E7DAAD0}" destId="{0E12BE37-8349-42D1-8F3E-2B9DECEB5F8D}" srcOrd="10" destOrd="0" presId="urn:microsoft.com/office/officeart/2005/8/layout/radial6"/>
    <dgm:cxn modelId="{D3D2F25E-C522-49DC-9210-3588BFD74665}" type="presParOf" srcId="{D2559373-F88A-4680-8D40-01B46E7DAAD0}" destId="{50DEA984-59EE-4F2A-A04F-6AE8DE01B2E2}" srcOrd="11" destOrd="0" presId="urn:microsoft.com/office/officeart/2005/8/layout/radial6"/>
    <dgm:cxn modelId="{B9460623-F9B6-460A-B46C-97ABD87A612E}" type="presParOf" srcId="{D2559373-F88A-4680-8D40-01B46E7DAAD0}" destId="{B99DEB1D-2635-48AE-A62D-0D2BEEB1ED56}" srcOrd="12" destOrd="0" presId="urn:microsoft.com/office/officeart/2005/8/layout/radial6"/>
    <dgm:cxn modelId="{ED9A23EC-5881-45F0-B684-C1A136B4DFC8}" type="presParOf" srcId="{D2559373-F88A-4680-8D40-01B46E7DAAD0}" destId="{3D77ACA7-F35F-4A77-91D8-F173B2679607}" srcOrd="13" destOrd="0" presId="urn:microsoft.com/office/officeart/2005/8/layout/radial6"/>
    <dgm:cxn modelId="{9E4B4438-C686-45F8-A9EC-D11B0FFE0FDD}" type="presParOf" srcId="{D2559373-F88A-4680-8D40-01B46E7DAAD0}" destId="{2FB320D2-C419-4608-8027-0A245828697C}" srcOrd="14" destOrd="0" presId="urn:microsoft.com/office/officeart/2005/8/layout/radial6"/>
    <dgm:cxn modelId="{F16B3962-8F00-40BA-BFEE-B7EFC74F5893}" type="presParOf" srcId="{D2559373-F88A-4680-8D40-01B46E7DAAD0}" destId="{2A4E6080-76B6-4D70-9289-9CA6EDE5B859}" srcOrd="15" destOrd="0" presId="urn:microsoft.com/office/officeart/2005/8/layout/radial6"/>
    <dgm:cxn modelId="{9F9D0202-8EAC-4FE9-96A0-80BE5632C0A7}" type="presParOf" srcId="{D2559373-F88A-4680-8D40-01B46E7DAAD0}" destId="{BAC71B90-C83C-4887-B5B6-6714564124EF}" srcOrd="16" destOrd="0" presId="urn:microsoft.com/office/officeart/2005/8/layout/radial6"/>
    <dgm:cxn modelId="{60A5B16D-6D6E-46D7-8419-E4FD9951CAC6}" type="presParOf" srcId="{D2559373-F88A-4680-8D40-01B46E7DAAD0}" destId="{14861773-FA39-4237-9B11-BC5DB5004C6E}" srcOrd="17" destOrd="0" presId="urn:microsoft.com/office/officeart/2005/8/layout/radial6"/>
    <dgm:cxn modelId="{FA19F4A3-42DA-47D0-820C-23EDA32D1DF2}" type="presParOf" srcId="{D2559373-F88A-4680-8D40-01B46E7DAAD0}" destId="{73846CA0-76F6-4DB1-9CFA-F10A40F94F2A}" srcOrd="18" destOrd="0" presId="urn:microsoft.com/office/officeart/2005/8/layout/radial6"/>
    <dgm:cxn modelId="{B641DEEF-B680-4BF0-A15F-BA5FEDF84B38}" type="presParOf" srcId="{D2559373-F88A-4680-8D40-01B46E7DAAD0}" destId="{41EAADFA-269C-41FE-8119-732EB2B95EDB}" srcOrd="19" destOrd="0" presId="urn:microsoft.com/office/officeart/2005/8/layout/radial6"/>
    <dgm:cxn modelId="{864DAD48-3D7A-48B7-870D-1A5AB0173A51}" type="presParOf" srcId="{D2559373-F88A-4680-8D40-01B46E7DAAD0}" destId="{6FB8D943-E7F7-474C-96A0-BDAD8D76E15D}" srcOrd="20" destOrd="0" presId="urn:microsoft.com/office/officeart/2005/8/layout/radial6"/>
    <dgm:cxn modelId="{A7ED5657-0440-4648-9D44-1D9028BB24D1}" type="presParOf" srcId="{D2559373-F88A-4680-8D40-01B46E7DAAD0}" destId="{1D140848-CD4D-4EB4-8FBB-A683204415BE}" srcOrd="21" destOrd="0" presId="urn:microsoft.com/office/officeart/2005/8/layout/radial6"/>
    <dgm:cxn modelId="{BD485957-257F-4836-8C8D-0756EFF669AA}" type="presParOf" srcId="{D2559373-F88A-4680-8D40-01B46E7DAAD0}" destId="{A4948E88-AE79-49FD-874F-EAD8F3B364EF}" srcOrd="22" destOrd="0" presId="urn:microsoft.com/office/officeart/2005/8/layout/radial6"/>
    <dgm:cxn modelId="{10351F1B-31A2-4B57-B19A-0F0CBF1A73DB}" type="presParOf" srcId="{D2559373-F88A-4680-8D40-01B46E7DAAD0}" destId="{74680F55-D27E-4484-8D27-CD0B5B2A583F}" srcOrd="23" destOrd="0" presId="urn:microsoft.com/office/officeart/2005/8/layout/radial6"/>
    <dgm:cxn modelId="{C3F6507B-8507-45E6-AE98-D5C66DCC23B4}" type="presParOf" srcId="{D2559373-F88A-4680-8D40-01B46E7DAAD0}" destId="{4FD1506A-C52A-458A-848D-CDFF82BD3031}" srcOrd="24" destOrd="0" presId="urn:microsoft.com/office/officeart/2005/8/layout/radial6"/>
    <dgm:cxn modelId="{C44C6C36-F675-4375-8C03-59BCF5F9A9B4}" type="presParOf" srcId="{D2559373-F88A-4680-8D40-01B46E7DAAD0}" destId="{EFB0B3C7-B56D-42E4-97CC-5162B5B042AF}" srcOrd="25" destOrd="0" presId="urn:microsoft.com/office/officeart/2005/8/layout/radial6"/>
    <dgm:cxn modelId="{E1ECA0CF-259B-428C-838B-D6A299B5A5C0}" type="presParOf" srcId="{D2559373-F88A-4680-8D40-01B46E7DAAD0}" destId="{572F8DF6-6037-4DC4-85CB-A6C428356B1E}" srcOrd="26" destOrd="0" presId="urn:microsoft.com/office/officeart/2005/8/layout/radial6"/>
    <dgm:cxn modelId="{C122AF70-B93A-4410-8A58-E6986980F768}" type="presParOf" srcId="{D2559373-F88A-4680-8D40-01B46E7DAAD0}" destId="{9C270F0B-58AF-42C0-A8DF-E00AE5FDE690}" srcOrd="27"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70F0B-58AF-42C0-A8DF-E00AE5FDE690}">
      <dsp:nvSpPr>
        <dsp:cNvPr id="0" name=""/>
        <dsp:cNvSpPr/>
      </dsp:nvSpPr>
      <dsp:spPr>
        <a:xfrm>
          <a:off x="975256" y="458623"/>
          <a:ext cx="4648794" cy="4648794"/>
        </a:xfrm>
        <a:prstGeom prst="blockArc">
          <a:avLst>
            <a:gd name="adj1" fmla="val 13800000"/>
            <a:gd name="adj2" fmla="val 162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D1506A-C52A-458A-848D-CDFF82BD3031}">
      <dsp:nvSpPr>
        <dsp:cNvPr id="0" name=""/>
        <dsp:cNvSpPr/>
      </dsp:nvSpPr>
      <dsp:spPr>
        <a:xfrm>
          <a:off x="975256" y="458623"/>
          <a:ext cx="4648794" cy="4648794"/>
        </a:xfrm>
        <a:prstGeom prst="blockArc">
          <a:avLst>
            <a:gd name="adj1" fmla="val 11400000"/>
            <a:gd name="adj2" fmla="val 138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D140848-CD4D-4EB4-8FBB-A683204415BE}">
      <dsp:nvSpPr>
        <dsp:cNvPr id="0" name=""/>
        <dsp:cNvSpPr/>
      </dsp:nvSpPr>
      <dsp:spPr>
        <a:xfrm>
          <a:off x="975256" y="458623"/>
          <a:ext cx="4648794" cy="4648794"/>
        </a:xfrm>
        <a:prstGeom prst="blockArc">
          <a:avLst>
            <a:gd name="adj1" fmla="val 9000000"/>
            <a:gd name="adj2" fmla="val 114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3846CA0-76F6-4DB1-9CFA-F10A40F94F2A}">
      <dsp:nvSpPr>
        <dsp:cNvPr id="0" name=""/>
        <dsp:cNvSpPr/>
      </dsp:nvSpPr>
      <dsp:spPr>
        <a:xfrm>
          <a:off x="975256" y="458623"/>
          <a:ext cx="4648794" cy="4648794"/>
        </a:xfrm>
        <a:prstGeom prst="blockArc">
          <a:avLst>
            <a:gd name="adj1" fmla="val 6600000"/>
            <a:gd name="adj2" fmla="val 90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4E6080-76B6-4D70-9289-9CA6EDE5B859}">
      <dsp:nvSpPr>
        <dsp:cNvPr id="0" name=""/>
        <dsp:cNvSpPr/>
      </dsp:nvSpPr>
      <dsp:spPr>
        <a:xfrm>
          <a:off x="975256" y="458623"/>
          <a:ext cx="4648794" cy="4648794"/>
        </a:xfrm>
        <a:prstGeom prst="blockArc">
          <a:avLst>
            <a:gd name="adj1" fmla="val 4200000"/>
            <a:gd name="adj2" fmla="val 66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9DEB1D-2635-48AE-A62D-0D2BEEB1ED56}">
      <dsp:nvSpPr>
        <dsp:cNvPr id="0" name=""/>
        <dsp:cNvSpPr/>
      </dsp:nvSpPr>
      <dsp:spPr>
        <a:xfrm>
          <a:off x="975256" y="458623"/>
          <a:ext cx="4648794" cy="4648794"/>
        </a:xfrm>
        <a:prstGeom prst="blockArc">
          <a:avLst>
            <a:gd name="adj1" fmla="val 1800000"/>
            <a:gd name="adj2" fmla="val 42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4C02CA-8B55-429A-B5E0-A114F9FC6825}">
      <dsp:nvSpPr>
        <dsp:cNvPr id="0" name=""/>
        <dsp:cNvSpPr/>
      </dsp:nvSpPr>
      <dsp:spPr>
        <a:xfrm>
          <a:off x="975256" y="458623"/>
          <a:ext cx="4648794" cy="4648794"/>
        </a:xfrm>
        <a:prstGeom prst="blockArc">
          <a:avLst>
            <a:gd name="adj1" fmla="val 21000000"/>
            <a:gd name="adj2" fmla="val 18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32C139C-30AA-48CF-A089-11C81C9D1C92}">
      <dsp:nvSpPr>
        <dsp:cNvPr id="0" name=""/>
        <dsp:cNvSpPr/>
      </dsp:nvSpPr>
      <dsp:spPr>
        <a:xfrm>
          <a:off x="975256" y="458623"/>
          <a:ext cx="4648794" cy="4648794"/>
        </a:xfrm>
        <a:prstGeom prst="blockArc">
          <a:avLst>
            <a:gd name="adj1" fmla="val 18600000"/>
            <a:gd name="adj2" fmla="val 210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7F0F3BC-7099-488F-AECC-BC7385518361}">
      <dsp:nvSpPr>
        <dsp:cNvPr id="0" name=""/>
        <dsp:cNvSpPr/>
      </dsp:nvSpPr>
      <dsp:spPr>
        <a:xfrm>
          <a:off x="975256" y="458623"/>
          <a:ext cx="4648794" cy="4648794"/>
        </a:xfrm>
        <a:prstGeom prst="blockArc">
          <a:avLst>
            <a:gd name="adj1" fmla="val 16200000"/>
            <a:gd name="adj2" fmla="val 186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9E4A70-DF0B-4730-8A94-634A554B92C7}">
      <dsp:nvSpPr>
        <dsp:cNvPr id="0" name=""/>
        <dsp:cNvSpPr/>
      </dsp:nvSpPr>
      <dsp:spPr>
        <a:xfrm>
          <a:off x="2595577" y="2078944"/>
          <a:ext cx="1408153" cy="1408153"/>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rtl="1">
            <a:lnSpc>
              <a:spcPct val="90000"/>
            </a:lnSpc>
            <a:spcBef>
              <a:spcPct val="0"/>
            </a:spcBef>
            <a:spcAft>
              <a:spcPct val="35000"/>
            </a:spcAft>
            <a:buNone/>
          </a:pPr>
          <a:r>
            <a:rPr lang="ar-SA" sz="2300" b="1" kern="1200" dirty="0"/>
            <a:t>نظام الامل ويب</a:t>
          </a:r>
        </a:p>
      </dsp:txBody>
      <dsp:txXfrm>
        <a:off x="2801796" y="2285163"/>
        <a:ext cx="995715" cy="995715"/>
      </dsp:txXfrm>
    </dsp:sp>
    <dsp:sp modelId="{FA22B8F3-96F8-43A1-82A6-F5DE0A9CF910}">
      <dsp:nvSpPr>
        <dsp:cNvPr id="0" name=""/>
        <dsp:cNvSpPr/>
      </dsp:nvSpPr>
      <dsp:spPr>
        <a:xfrm>
          <a:off x="2806800" y="1255"/>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1">
            <a:lnSpc>
              <a:spcPct val="90000"/>
            </a:lnSpc>
            <a:spcBef>
              <a:spcPct val="0"/>
            </a:spcBef>
            <a:spcAft>
              <a:spcPct val="35000"/>
            </a:spcAft>
            <a:buNone/>
          </a:pPr>
          <a:r>
            <a:rPr lang="ar-SA" sz="1000" b="1" kern="1200" dirty="0"/>
            <a:t>ارسال الحوالات</a:t>
          </a:r>
        </a:p>
      </dsp:txBody>
      <dsp:txXfrm>
        <a:off x="2951153" y="145608"/>
        <a:ext cx="697001" cy="697001"/>
      </dsp:txXfrm>
    </dsp:sp>
    <dsp:sp modelId="{8C88E4C8-012C-4870-8EDD-EA657B16891F}">
      <dsp:nvSpPr>
        <dsp:cNvPr id="0" name=""/>
        <dsp:cNvSpPr/>
      </dsp:nvSpPr>
      <dsp:spPr>
        <a:xfrm>
          <a:off x="4278084" y="536758"/>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1">
            <a:lnSpc>
              <a:spcPct val="90000"/>
            </a:lnSpc>
            <a:spcBef>
              <a:spcPct val="0"/>
            </a:spcBef>
            <a:spcAft>
              <a:spcPct val="35000"/>
            </a:spcAft>
            <a:buNone/>
          </a:pPr>
          <a:r>
            <a:rPr lang="ar-SA" sz="1000" b="1" kern="1200" dirty="0"/>
            <a:t>لوحة التحكم </a:t>
          </a:r>
        </a:p>
      </dsp:txBody>
      <dsp:txXfrm>
        <a:off x="4422437" y="681111"/>
        <a:ext cx="697001" cy="697001"/>
      </dsp:txXfrm>
    </dsp:sp>
    <dsp:sp modelId="{5E09582E-80C1-4712-9F28-D31803F8EDA1}">
      <dsp:nvSpPr>
        <dsp:cNvPr id="0" name=""/>
        <dsp:cNvSpPr/>
      </dsp:nvSpPr>
      <dsp:spPr>
        <a:xfrm>
          <a:off x="5060938" y="1892701"/>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1">
            <a:lnSpc>
              <a:spcPct val="90000"/>
            </a:lnSpc>
            <a:spcBef>
              <a:spcPct val="0"/>
            </a:spcBef>
            <a:spcAft>
              <a:spcPct val="35000"/>
            </a:spcAft>
            <a:buNone/>
          </a:pPr>
          <a:r>
            <a:rPr lang="ar-SA" sz="1000" b="1" kern="1200" dirty="0"/>
            <a:t>استعراض تقارير نقاط البيع </a:t>
          </a:r>
        </a:p>
      </dsp:txBody>
      <dsp:txXfrm>
        <a:off x="5205291" y="2037054"/>
        <a:ext cx="697001" cy="697001"/>
      </dsp:txXfrm>
    </dsp:sp>
    <dsp:sp modelId="{0E12BE37-8349-42D1-8F3E-2B9DECEB5F8D}">
      <dsp:nvSpPr>
        <dsp:cNvPr id="0" name=""/>
        <dsp:cNvSpPr/>
      </dsp:nvSpPr>
      <dsp:spPr>
        <a:xfrm>
          <a:off x="4789056" y="3434623"/>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1">
            <a:lnSpc>
              <a:spcPct val="90000"/>
            </a:lnSpc>
            <a:spcBef>
              <a:spcPct val="0"/>
            </a:spcBef>
            <a:spcAft>
              <a:spcPct val="35000"/>
            </a:spcAft>
            <a:buNone/>
          </a:pPr>
          <a:r>
            <a:rPr lang="ar-SA" sz="1000" b="1" kern="1200" dirty="0"/>
            <a:t>استعراض وثاثق الصرف</a:t>
          </a:r>
        </a:p>
      </dsp:txBody>
      <dsp:txXfrm>
        <a:off x="4933409" y="3578976"/>
        <a:ext cx="697001" cy="697001"/>
      </dsp:txXfrm>
    </dsp:sp>
    <dsp:sp modelId="{3D77ACA7-F35F-4A77-91D8-F173B2679607}">
      <dsp:nvSpPr>
        <dsp:cNvPr id="0" name=""/>
        <dsp:cNvSpPr/>
      </dsp:nvSpPr>
      <dsp:spPr>
        <a:xfrm>
          <a:off x="3589654" y="4441040"/>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1">
            <a:lnSpc>
              <a:spcPct val="90000"/>
            </a:lnSpc>
            <a:spcBef>
              <a:spcPct val="0"/>
            </a:spcBef>
            <a:spcAft>
              <a:spcPct val="35000"/>
            </a:spcAft>
            <a:buNone/>
          </a:pPr>
          <a:r>
            <a:rPr lang="ar-SA" sz="1000" b="1" kern="1200" dirty="0"/>
            <a:t>استعراض وطباعة خطابات الضمان الالكتروني</a:t>
          </a:r>
        </a:p>
      </dsp:txBody>
      <dsp:txXfrm>
        <a:off x="3734007" y="4585393"/>
        <a:ext cx="697001" cy="697001"/>
      </dsp:txXfrm>
    </dsp:sp>
    <dsp:sp modelId="{BAC71B90-C83C-4887-B5B6-6714564124EF}">
      <dsp:nvSpPr>
        <dsp:cNvPr id="0" name=""/>
        <dsp:cNvSpPr/>
      </dsp:nvSpPr>
      <dsp:spPr>
        <a:xfrm>
          <a:off x="2023946" y="4441040"/>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1">
            <a:lnSpc>
              <a:spcPct val="90000"/>
            </a:lnSpc>
            <a:spcBef>
              <a:spcPct val="0"/>
            </a:spcBef>
            <a:spcAft>
              <a:spcPct val="35000"/>
            </a:spcAft>
            <a:buNone/>
          </a:pPr>
          <a:r>
            <a:rPr lang="ar-SA" sz="1000" b="1" kern="1200" dirty="0"/>
            <a:t>استعراض تفاصيل المشاريع</a:t>
          </a:r>
        </a:p>
      </dsp:txBody>
      <dsp:txXfrm>
        <a:off x="2168299" y="4585393"/>
        <a:ext cx="697001" cy="697001"/>
      </dsp:txXfrm>
    </dsp:sp>
    <dsp:sp modelId="{41EAADFA-269C-41FE-8119-732EB2B95EDB}">
      <dsp:nvSpPr>
        <dsp:cNvPr id="0" name=""/>
        <dsp:cNvSpPr/>
      </dsp:nvSpPr>
      <dsp:spPr>
        <a:xfrm>
          <a:off x="824544" y="3434623"/>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1">
            <a:lnSpc>
              <a:spcPct val="90000"/>
            </a:lnSpc>
            <a:spcBef>
              <a:spcPct val="0"/>
            </a:spcBef>
            <a:spcAft>
              <a:spcPct val="35000"/>
            </a:spcAft>
            <a:buNone/>
          </a:pPr>
          <a:r>
            <a:rPr lang="ar-SA" sz="1000" b="1" kern="1200" dirty="0"/>
            <a:t>استعراض بيانات الحوالات </a:t>
          </a:r>
        </a:p>
      </dsp:txBody>
      <dsp:txXfrm>
        <a:off x="968897" y="3578976"/>
        <a:ext cx="697001" cy="697001"/>
      </dsp:txXfrm>
    </dsp:sp>
    <dsp:sp modelId="{A4948E88-AE79-49FD-874F-EAD8F3B364EF}">
      <dsp:nvSpPr>
        <dsp:cNvPr id="0" name=""/>
        <dsp:cNvSpPr/>
      </dsp:nvSpPr>
      <dsp:spPr>
        <a:xfrm>
          <a:off x="552662" y="1892701"/>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1">
            <a:lnSpc>
              <a:spcPct val="90000"/>
            </a:lnSpc>
            <a:spcBef>
              <a:spcPct val="0"/>
            </a:spcBef>
            <a:spcAft>
              <a:spcPct val="35000"/>
            </a:spcAft>
            <a:buNone/>
          </a:pPr>
          <a:r>
            <a:rPr lang="ar-SA" sz="1000" b="1" kern="1200" dirty="0"/>
            <a:t>استعراض كشف حساب</a:t>
          </a:r>
        </a:p>
      </dsp:txBody>
      <dsp:txXfrm>
        <a:off x="697015" y="2037054"/>
        <a:ext cx="697001" cy="697001"/>
      </dsp:txXfrm>
    </dsp:sp>
    <dsp:sp modelId="{EFB0B3C7-B56D-42E4-97CC-5162B5B042AF}">
      <dsp:nvSpPr>
        <dsp:cNvPr id="0" name=""/>
        <dsp:cNvSpPr/>
      </dsp:nvSpPr>
      <dsp:spPr>
        <a:xfrm>
          <a:off x="1335516" y="536758"/>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1">
            <a:lnSpc>
              <a:spcPct val="90000"/>
            </a:lnSpc>
            <a:spcBef>
              <a:spcPct val="0"/>
            </a:spcBef>
            <a:spcAft>
              <a:spcPct val="35000"/>
            </a:spcAft>
            <a:buNone/>
          </a:pPr>
          <a:r>
            <a:rPr lang="ar-SA" sz="1000" b="1" kern="1200" dirty="0"/>
            <a:t>اعتماد ارسال الحوالات</a:t>
          </a:r>
        </a:p>
      </dsp:txBody>
      <dsp:txXfrm>
        <a:off x="1479869" y="681111"/>
        <a:ext cx="697001" cy="697001"/>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YE"/>
          </a:p>
        </p:txBody>
      </p:sp>
      <p:sp>
        <p:nvSpPr>
          <p:cNvPr id="3" name="عنصر نائب للتاريخ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29A7A4E4-E3FE-4722-8DC4-A48D4B53661A}" type="datetimeFigureOut">
              <a:rPr lang="ar-YE" smtClean="0"/>
              <a:t>30/03/1445</a:t>
            </a:fld>
            <a:endParaRPr lang="ar-YE"/>
          </a:p>
        </p:txBody>
      </p:sp>
      <p:sp>
        <p:nvSpPr>
          <p:cNvPr id="4" name="عنصر نائب لصورة الشريحة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ar-YE"/>
          </a:p>
        </p:txBody>
      </p:sp>
      <p:sp>
        <p:nvSpPr>
          <p:cNvPr id="5" name="عنصر نائب للملاحظا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6" name="عنصر نائب للتذييل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YE"/>
          </a:p>
        </p:txBody>
      </p:sp>
      <p:sp>
        <p:nvSpPr>
          <p:cNvPr id="7" name="عنصر نائب لرقم الشريحة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3229F776-3DCC-4538-B823-831628BFB035}" type="slidenum">
              <a:rPr lang="ar-YE" smtClean="0"/>
              <a:t>‹#›</a:t>
            </a:fld>
            <a:endParaRPr lang="ar-YE"/>
          </a:p>
        </p:txBody>
      </p:sp>
    </p:spTree>
    <p:extLst>
      <p:ext uri="{BB962C8B-B14F-4D97-AF65-F5344CB8AC3E}">
        <p14:creationId xmlns:p14="http://schemas.microsoft.com/office/powerpoint/2010/main" val="3510179265"/>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p:cNvSpPr>
            <a:spLocks noGrp="1"/>
          </p:cNvSpPr>
          <p:nvPr>
            <p:ph type="ctrTitle"/>
          </p:nvPr>
        </p:nvSpPr>
        <p:spPr>
          <a:xfrm>
            <a:off x="685800" y="2130426"/>
            <a:ext cx="7772400" cy="1470025"/>
          </a:xfrm>
        </p:spPr>
        <p:txBody>
          <a:bodyPr/>
          <a:lstStyle/>
          <a:p>
            <a:r>
              <a:rPr lang="ar-SA"/>
              <a:t>انقر لتحرير نمط العنوان الرئيسي</a:t>
            </a:r>
            <a:endParaRPr lang="ar-YE"/>
          </a:p>
        </p:txBody>
      </p:sp>
      <p:sp>
        <p:nvSpPr>
          <p:cNvPr id="3" name="عنوان فرعي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SA"/>
              <a:t>انقر لتحرير نمط العنوان الثانوي الرئيسي</a:t>
            </a:r>
            <a:endParaRPr lang="ar-YE"/>
          </a:p>
        </p:txBody>
      </p:sp>
      <p:sp>
        <p:nvSpPr>
          <p:cNvPr id="4" name="عنصر نائب للتاريخ 3"/>
          <p:cNvSpPr>
            <a:spLocks noGrp="1"/>
          </p:cNvSpPr>
          <p:nvPr>
            <p:ph type="dt" sz="half" idx="10"/>
          </p:nvPr>
        </p:nvSpPr>
        <p:spPr/>
        <p:txBody>
          <a:bodyPr/>
          <a:lstStyle/>
          <a:p>
            <a:fld id="{FDDF5F11-184F-4914-AA4C-26EFD13762C1}" type="datetimeFigureOut">
              <a:rPr lang="ar-YE" smtClean="0"/>
              <a:t>30/03/1445</a:t>
            </a:fld>
            <a:endParaRPr lang="ar-YE"/>
          </a:p>
        </p:txBody>
      </p:sp>
      <p:sp>
        <p:nvSpPr>
          <p:cNvPr id="5" name="عنصر نائب للتذييل 4"/>
          <p:cNvSpPr>
            <a:spLocks noGrp="1"/>
          </p:cNvSpPr>
          <p:nvPr>
            <p:ph type="ftr" sz="quarter" idx="11"/>
          </p:nvPr>
        </p:nvSpPr>
        <p:spPr/>
        <p:txBody>
          <a:bodyPr/>
          <a:lstStyle/>
          <a:p>
            <a:endParaRPr lang="ar-YE"/>
          </a:p>
        </p:txBody>
      </p:sp>
      <p:sp>
        <p:nvSpPr>
          <p:cNvPr id="6" name="عنصر نائب لرقم الشريحة 5"/>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4065209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ar-YE"/>
          </a:p>
        </p:txBody>
      </p:sp>
      <p:sp>
        <p:nvSpPr>
          <p:cNvPr id="3" name="عنصر نائب للعنوان العمودي 2"/>
          <p:cNvSpPr>
            <a:spLocks noGrp="1"/>
          </p:cNvSpPr>
          <p:nvPr>
            <p:ph type="body" orient="vert" idx="1"/>
          </p:nvPr>
        </p:nvSpPr>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تاريخ 3"/>
          <p:cNvSpPr>
            <a:spLocks noGrp="1"/>
          </p:cNvSpPr>
          <p:nvPr>
            <p:ph type="dt" sz="half" idx="10"/>
          </p:nvPr>
        </p:nvSpPr>
        <p:spPr/>
        <p:txBody>
          <a:bodyPr/>
          <a:lstStyle/>
          <a:p>
            <a:fld id="{FDDF5F11-184F-4914-AA4C-26EFD13762C1}" type="datetimeFigureOut">
              <a:rPr lang="ar-YE" smtClean="0"/>
              <a:t>30/03/1445</a:t>
            </a:fld>
            <a:endParaRPr lang="ar-YE"/>
          </a:p>
        </p:txBody>
      </p:sp>
      <p:sp>
        <p:nvSpPr>
          <p:cNvPr id="5" name="عنصر نائب للتذييل 4"/>
          <p:cNvSpPr>
            <a:spLocks noGrp="1"/>
          </p:cNvSpPr>
          <p:nvPr>
            <p:ph type="ftr" sz="quarter" idx="11"/>
          </p:nvPr>
        </p:nvSpPr>
        <p:spPr/>
        <p:txBody>
          <a:bodyPr/>
          <a:lstStyle/>
          <a:p>
            <a:endParaRPr lang="ar-YE"/>
          </a:p>
        </p:txBody>
      </p:sp>
      <p:sp>
        <p:nvSpPr>
          <p:cNvPr id="6" name="عنصر نائب لرقم الشريحة 5"/>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738358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a:off x="6629400" y="274639"/>
            <a:ext cx="2057400" cy="5851525"/>
          </a:xfrm>
        </p:spPr>
        <p:txBody>
          <a:bodyPr vert="eaVert"/>
          <a:lstStyle/>
          <a:p>
            <a:r>
              <a:rPr lang="ar-SA"/>
              <a:t>انقر لتحرير نمط العنوان الرئيسي</a:t>
            </a:r>
            <a:endParaRPr lang="ar-YE"/>
          </a:p>
        </p:txBody>
      </p:sp>
      <p:sp>
        <p:nvSpPr>
          <p:cNvPr id="3" name="عنصر نائب للعنوان العمودي 2"/>
          <p:cNvSpPr>
            <a:spLocks noGrp="1"/>
          </p:cNvSpPr>
          <p:nvPr>
            <p:ph type="body" orient="vert" idx="1"/>
          </p:nvPr>
        </p:nvSpPr>
        <p:spPr>
          <a:xfrm>
            <a:off x="457200" y="274639"/>
            <a:ext cx="6019800" cy="5851525"/>
          </a:xfrm>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تاريخ 3"/>
          <p:cNvSpPr>
            <a:spLocks noGrp="1"/>
          </p:cNvSpPr>
          <p:nvPr>
            <p:ph type="dt" sz="half" idx="10"/>
          </p:nvPr>
        </p:nvSpPr>
        <p:spPr/>
        <p:txBody>
          <a:bodyPr/>
          <a:lstStyle/>
          <a:p>
            <a:fld id="{FDDF5F11-184F-4914-AA4C-26EFD13762C1}" type="datetimeFigureOut">
              <a:rPr lang="ar-YE" smtClean="0"/>
              <a:t>30/03/1445</a:t>
            </a:fld>
            <a:endParaRPr lang="ar-YE"/>
          </a:p>
        </p:txBody>
      </p:sp>
      <p:sp>
        <p:nvSpPr>
          <p:cNvPr id="5" name="عنصر نائب للتذييل 4"/>
          <p:cNvSpPr>
            <a:spLocks noGrp="1"/>
          </p:cNvSpPr>
          <p:nvPr>
            <p:ph type="ftr" sz="quarter" idx="11"/>
          </p:nvPr>
        </p:nvSpPr>
        <p:spPr/>
        <p:txBody>
          <a:bodyPr/>
          <a:lstStyle/>
          <a:p>
            <a:endParaRPr lang="ar-YE"/>
          </a:p>
        </p:txBody>
      </p:sp>
      <p:sp>
        <p:nvSpPr>
          <p:cNvPr id="6" name="عنصر نائب لرقم الشريحة 5"/>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164441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ar-YE"/>
          </a:p>
        </p:txBody>
      </p:sp>
      <p:sp>
        <p:nvSpPr>
          <p:cNvPr id="3" name="عنصر نائب للمحتوى 2"/>
          <p:cNvSpPr>
            <a:spLocks noGrp="1"/>
          </p:cNvSpPr>
          <p:nvPr>
            <p:ph idx="1"/>
          </p:nvPr>
        </p:nvSpPr>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تاريخ 3"/>
          <p:cNvSpPr>
            <a:spLocks noGrp="1"/>
          </p:cNvSpPr>
          <p:nvPr>
            <p:ph type="dt" sz="half" idx="10"/>
          </p:nvPr>
        </p:nvSpPr>
        <p:spPr/>
        <p:txBody>
          <a:bodyPr/>
          <a:lstStyle/>
          <a:p>
            <a:fld id="{FDDF5F11-184F-4914-AA4C-26EFD13762C1}" type="datetimeFigureOut">
              <a:rPr lang="ar-YE" smtClean="0"/>
              <a:t>30/03/1445</a:t>
            </a:fld>
            <a:endParaRPr lang="ar-YE"/>
          </a:p>
        </p:txBody>
      </p:sp>
      <p:sp>
        <p:nvSpPr>
          <p:cNvPr id="5" name="عنصر نائب للتذييل 4"/>
          <p:cNvSpPr>
            <a:spLocks noGrp="1"/>
          </p:cNvSpPr>
          <p:nvPr>
            <p:ph type="ftr" sz="quarter" idx="11"/>
          </p:nvPr>
        </p:nvSpPr>
        <p:spPr/>
        <p:txBody>
          <a:bodyPr/>
          <a:lstStyle/>
          <a:p>
            <a:endParaRPr lang="ar-YE"/>
          </a:p>
        </p:txBody>
      </p:sp>
      <p:sp>
        <p:nvSpPr>
          <p:cNvPr id="6" name="عنصر نائب لرقم الشريحة 5"/>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1058490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p:cNvSpPr>
            <a:spLocks noGrp="1"/>
          </p:cNvSpPr>
          <p:nvPr>
            <p:ph type="title"/>
          </p:nvPr>
        </p:nvSpPr>
        <p:spPr>
          <a:xfrm>
            <a:off x="722313" y="4406900"/>
            <a:ext cx="7772400" cy="1362075"/>
          </a:xfrm>
        </p:spPr>
        <p:txBody>
          <a:bodyPr anchor="t"/>
          <a:lstStyle>
            <a:lvl1pPr algn="r">
              <a:defRPr sz="4000" b="1" cap="all"/>
            </a:lvl1pPr>
          </a:lstStyle>
          <a:p>
            <a:r>
              <a:rPr lang="ar-SA"/>
              <a:t>انقر لتحرير نمط العنوان الرئيسي</a:t>
            </a:r>
            <a:endParaRPr lang="ar-YE"/>
          </a:p>
        </p:txBody>
      </p:sp>
      <p:sp>
        <p:nvSpPr>
          <p:cNvPr id="3" name="عنصر نائب للنص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النص الرئيسي</a:t>
            </a:r>
          </a:p>
        </p:txBody>
      </p:sp>
      <p:sp>
        <p:nvSpPr>
          <p:cNvPr id="4" name="عنصر نائب للتاريخ 3"/>
          <p:cNvSpPr>
            <a:spLocks noGrp="1"/>
          </p:cNvSpPr>
          <p:nvPr>
            <p:ph type="dt" sz="half" idx="10"/>
          </p:nvPr>
        </p:nvSpPr>
        <p:spPr/>
        <p:txBody>
          <a:bodyPr/>
          <a:lstStyle/>
          <a:p>
            <a:fld id="{FDDF5F11-184F-4914-AA4C-26EFD13762C1}" type="datetimeFigureOut">
              <a:rPr lang="ar-YE" smtClean="0"/>
              <a:t>30/03/1445</a:t>
            </a:fld>
            <a:endParaRPr lang="ar-YE"/>
          </a:p>
        </p:txBody>
      </p:sp>
      <p:sp>
        <p:nvSpPr>
          <p:cNvPr id="5" name="عنصر نائب للتذييل 4"/>
          <p:cNvSpPr>
            <a:spLocks noGrp="1"/>
          </p:cNvSpPr>
          <p:nvPr>
            <p:ph type="ftr" sz="quarter" idx="11"/>
          </p:nvPr>
        </p:nvSpPr>
        <p:spPr/>
        <p:txBody>
          <a:bodyPr/>
          <a:lstStyle/>
          <a:p>
            <a:endParaRPr lang="ar-YE"/>
          </a:p>
        </p:txBody>
      </p:sp>
      <p:sp>
        <p:nvSpPr>
          <p:cNvPr id="6" name="عنصر نائب لرقم الشريحة 5"/>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2410312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ar-YE"/>
          </a:p>
        </p:txBody>
      </p:sp>
      <p:sp>
        <p:nvSpPr>
          <p:cNvPr id="3" name="عنصر نائب للمحتوى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محتوى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5" name="عنصر نائب للتاريخ 4"/>
          <p:cNvSpPr>
            <a:spLocks noGrp="1"/>
          </p:cNvSpPr>
          <p:nvPr>
            <p:ph type="dt" sz="half" idx="10"/>
          </p:nvPr>
        </p:nvSpPr>
        <p:spPr/>
        <p:txBody>
          <a:bodyPr/>
          <a:lstStyle/>
          <a:p>
            <a:fld id="{FDDF5F11-184F-4914-AA4C-26EFD13762C1}" type="datetimeFigureOut">
              <a:rPr lang="ar-YE" smtClean="0"/>
              <a:t>30/03/1445</a:t>
            </a:fld>
            <a:endParaRPr lang="ar-YE"/>
          </a:p>
        </p:txBody>
      </p:sp>
      <p:sp>
        <p:nvSpPr>
          <p:cNvPr id="6" name="عنصر نائب للتذييل 5"/>
          <p:cNvSpPr>
            <a:spLocks noGrp="1"/>
          </p:cNvSpPr>
          <p:nvPr>
            <p:ph type="ftr" sz="quarter" idx="11"/>
          </p:nvPr>
        </p:nvSpPr>
        <p:spPr/>
        <p:txBody>
          <a:bodyPr/>
          <a:lstStyle/>
          <a:p>
            <a:endParaRPr lang="ar-YE"/>
          </a:p>
        </p:txBody>
      </p:sp>
      <p:sp>
        <p:nvSpPr>
          <p:cNvPr id="7" name="عنصر نائب لرقم الشريحة 6"/>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843013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lvl1pPr>
              <a:defRPr/>
            </a:lvl1pPr>
          </a:lstStyle>
          <a:p>
            <a:r>
              <a:rPr lang="ar-SA"/>
              <a:t>انقر لتحرير نمط العنوان الرئيسي</a:t>
            </a:r>
            <a:endParaRPr lang="ar-YE"/>
          </a:p>
        </p:txBody>
      </p:sp>
      <p:sp>
        <p:nvSpPr>
          <p:cNvPr id="3" name="عنصر نائب للنص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4" name="عنصر نائب للمحتوى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5" name="عنصر نائب للنص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6" name="عنصر نائب للمحتوى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7" name="عنصر نائب للتاريخ 6"/>
          <p:cNvSpPr>
            <a:spLocks noGrp="1"/>
          </p:cNvSpPr>
          <p:nvPr>
            <p:ph type="dt" sz="half" idx="10"/>
          </p:nvPr>
        </p:nvSpPr>
        <p:spPr/>
        <p:txBody>
          <a:bodyPr/>
          <a:lstStyle/>
          <a:p>
            <a:fld id="{FDDF5F11-184F-4914-AA4C-26EFD13762C1}" type="datetimeFigureOut">
              <a:rPr lang="ar-YE" smtClean="0"/>
              <a:t>30/03/1445</a:t>
            </a:fld>
            <a:endParaRPr lang="ar-YE"/>
          </a:p>
        </p:txBody>
      </p:sp>
      <p:sp>
        <p:nvSpPr>
          <p:cNvPr id="8" name="عنصر نائب للتذييل 7"/>
          <p:cNvSpPr>
            <a:spLocks noGrp="1"/>
          </p:cNvSpPr>
          <p:nvPr>
            <p:ph type="ftr" sz="quarter" idx="11"/>
          </p:nvPr>
        </p:nvSpPr>
        <p:spPr/>
        <p:txBody>
          <a:bodyPr/>
          <a:lstStyle/>
          <a:p>
            <a:endParaRPr lang="ar-YE"/>
          </a:p>
        </p:txBody>
      </p:sp>
      <p:sp>
        <p:nvSpPr>
          <p:cNvPr id="9" name="عنصر نائب لرقم الشريحة 8"/>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3415409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ar-YE"/>
          </a:p>
        </p:txBody>
      </p:sp>
      <p:sp>
        <p:nvSpPr>
          <p:cNvPr id="3" name="عنصر نائب للتاريخ 2"/>
          <p:cNvSpPr>
            <a:spLocks noGrp="1"/>
          </p:cNvSpPr>
          <p:nvPr>
            <p:ph type="dt" sz="half" idx="10"/>
          </p:nvPr>
        </p:nvSpPr>
        <p:spPr/>
        <p:txBody>
          <a:bodyPr/>
          <a:lstStyle/>
          <a:p>
            <a:fld id="{FDDF5F11-184F-4914-AA4C-26EFD13762C1}" type="datetimeFigureOut">
              <a:rPr lang="ar-YE" smtClean="0"/>
              <a:t>30/03/1445</a:t>
            </a:fld>
            <a:endParaRPr lang="ar-YE"/>
          </a:p>
        </p:txBody>
      </p:sp>
      <p:sp>
        <p:nvSpPr>
          <p:cNvPr id="4" name="عنصر نائب للتذييل 3"/>
          <p:cNvSpPr>
            <a:spLocks noGrp="1"/>
          </p:cNvSpPr>
          <p:nvPr>
            <p:ph type="ftr" sz="quarter" idx="11"/>
          </p:nvPr>
        </p:nvSpPr>
        <p:spPr/>
        <p:txBody>
          <a:bodyPr/>
          <a:lstStyle/>
          <a:p>
            <a:endParaRPr lang="ar-YE"/>
          </a:p>
        </p:txBody>
      </p:sp>
      <p:sp>
        <p:nvSpPr>
          <p:cNvPr id="5" name="عنصر نائب لرقم الشريحة 4"/>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2716863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p:cNvSpPr>
            <a:spLocks noGrp="1"/>
          </p:cNvSpPr>
          <p:nvPr>
            <p:ph type="dt" sz="half" idx="10"/>
          </p:nvPr>
        </p:nvSpPr>
        <p:spPr/>
        <p:txBody>
          <a:bodyPr/>
          <a:lstStyle/>
          <a:p>
            <a:fld id="{FDDF5F11-184F-4914-AA4C-26EFD13762C1}" type="datetimeFigureOut">
              <a:rPr lang="ar-YE" smtClean="0"/>
              <a:t>30/03/1445</a:t>
            </a:fld>
            <a:endParaRPr lang="ar-YE"/>
          </a:p>
        </p:txBody>
      </p:sp>
      <p:sp>
        <p:nvSpPr>
          <p:cNvPr id="3" name="عنصر نائب للتذييل 2"/>
          <p:cNvSpPr>
            <a:spLocks noGrp="1"/>
          </p:cNvSpPr>
          <p:nvPr>
            <p:ph type="ftr" sz="quarter" idx="11"/>
          </p:nvPr>
        </p:nvSpPr>
        <p:spPr/>
        <p:txBody>
          <a:bodyPr/>
          <a:lstStyle/>
          <a:p>
            <a:endParaRPr lang="ar-YE"/>
          </a:p>
        </p:txBody>
      </p:sp>
      <p:sp>
        <p:nvSpPr>
          <p:cNvPr id="4" name="عنصر نائب لرقم الشريحة 3"/>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3381239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457201" y="273050"/>
            <a:ext cx="3008313" cy="1162050"/>
          </a:xfrm>
        </p:spPr>
        <p:txBody>
          <a:bodyPr anchor="b"/>
          <a:lstStyle>
            <a:lvl1pPr algn="r">
              <a:defRPr sz="2000" b="1"/>
            </a:lvl1pPr>
          </a:lstStyle>
          <a:p>
            <a:r>
              <a:rPr lang="ar-SA"/>
              <a:t>انقر لتحرير نمط العنوان الرئيسي</a:t>
            </a:r>
            <a:endParaRPr lang="ar-YE"/>
          </a:p>
        </p:txBody>
      </p:sp>
      <p:sp>
        <p:nvSpPr>
          <p:cNvPr id="3" name="عنصر نائب للمحتوى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نص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FDDF5F11-184F-4914-AA4C-26EFD13762C1}" type="datetimeFigureOut">
              <a:rPr lang="ar-YE" smtClean="0"/>
              <a:t>30/03/1445</a:t>
            </a:fld>
            <a:endParaRPr lang="ar-YE"/>
          </a:p>
        </p:txBody>
      </p:sp>
      <p:sp>
        <p:nvSpPr>
          <p:cNvPr id="6" name="عنصر نائب للتذييل 5"/>
          <p:cNvSpPr>
            <a:spLocks noGrp="1"/>
          </p:cNvSpPr>
          <p:nvPr>
            <p:ph type="ftr" sz="quarter" idx="11"/>
          </p:nvPr>
        </p:nvSpPr>
        <p:spPr/>
        <p:txBody>
          <a:bodyPr/>
          <a:lstStyle/>
          <a:p>
            <a:endParaRPr lang="ar-YE"/>
          </a:p>
        </p:txBody>
      </p:sp>
      <p:sp>
        <p:nvSpPr>
          <p:cNvPr id="7" name="عنصر نائب لرقم الشريحة 6"/>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3718995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1792288" y="4800601"/>
            <a:ext cx="5486400" cy="566738"/>
          </a:xfrm>
        </p:spPr>
        <p:txBody>
          <a:bodyPr anchor="b"/>
          <a:lstStyle>
            <a:lvl1pPr algn="r">
              <a:defRPr sz="2000" b="1"/>
            </a:lvl1pPr>
          </a:lstStyle>
          <a:p>
            <a:r>
              <a:rPr lang="ar-SA"/>
              <a:t>انقر لتحرير نمط العنوان الرئيسي</a:t>
            </a:r>
            <a:endParaRPr lang="ar-YE"/>
          </a:p>
        </p:txBody>
      </p:sp>
      <p:sp>
        <p:nvSpPr>
          <p:cNvPr id="3" name="عنصر نائب للصورة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YE"/>
          </a:p>
        </p:txBody>
      </p:sp>
      <p:sp>
        <p:nvSpPr>
          <p:cNvPr id="4" name="عنصر نائب للنص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FDDF5F11-184F-4914-AA4C-26EFD13762C1}" type="datetimeFigureOut">
              <a:rPr lang="ar-YE" smtClean="0"/>
              <a:t>30/03/1445</a:t>
            </a:fld>
            <a:endParaRPr lang="ar-YE"/>
          </a:p>
        </p:txBody>
      </p:sp>
      <p:sp>
        <p:nvSpPr>
          <p:cNvPr id="6" name="عنصر نائب للتذييل 5"/>
          <p:cNvSpPr>
            <a:spLocks noGrp="1"/>
          </p:cNvSpPr>
          <p:nvPr>
            <p:ph type="ftr" sz="quarter" idx="11"/>
          </p:nvPr>
        </p:nvSpPr>
        <p:spPr/>
        <p:txBody>
          <a:bodyPr/>
          <a:lstStyle/>
          <a:p>
            <a:endParaRPr lang="ar-YE"/>
          </a:p>
        </p:txBody>
      </p:sp>
      <p:sp>
        <p:nvSpPr>
          <p:cNvPr id="7" name="عنصر نائب لرقم الشريحة 6"/>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836628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000" r="-4000"/>
          </a:stretch>
        </a:blipFill>
        <a:effectLst/>
      </p:bgPr>
    </p:bg>
    <p:spTree>
      <p:nvGrpSpPr>
        <p:cNvPr id="1" name=""/>
        <p:cNvGrpSpPr/>
        <p:nvPr/>
      </p:nvGrpSpPr>
      <p:grpSpPr>
        <a:xfrm>
          <a:off x="0" y="0"/>
          <a:ext cx="0" cy="0"/>
          <a:chOff x="0" y="0"/>
          <a:chExt cx="0" cy="0"/>
        </a:xfrm>
      </p:grpSpPr>
      <p:sp>
        <p:nvSpPr>
          <p:cNvPr id="2" name="عنصر نائب للعنوان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ar-SA"/>
              <a:t>انقر لتحرير نمط العنوان الرئيسي</a:t>
            </a:r>
            <a:endParaRPr lang="ar-YE"/>
          </a:p>
        </p:txBody>
      </p:sp>
      <p:sp>
        <p:nvSpPr>
          <p:cNvPr id="3" name="عنصر نائب للنص 2"/>
          <p:cNvSpPr>
            <a:spLocks noGrp="1"/>
          </p:cNvSpPr>
          <p:nvPr>
            <p:ph type="body" idx="1"/>
          </p:nvPr>
        </p:nvSpPr>
        <p:spPr>
          <a:xfrm>
            <a:off x="457200" y="1600201"/>
            <a:ext cx="8229600" cy="4525963"/>
          </a:xfrm>
          <a:prstGeom prst="rect">
            <a:avLst/>
          </a:prstGeom>
        </p:spPr>
        <p:txBody>
          <a:bodyPr vert="horz" lIns="91440" tIns="45720" rIns="91440" bIns="45720" rtlCol="1">
            <a:normAutofit/>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تاريخ 3"/>
          <p:cNvSpPr>
            <a:spLocks noGrp="1"/>
          </p:cNvSpPr>
          <p:nvPr>
            <p:ph type="dt" sz="half" idx="2"/>
          </p:nvPr>
        </p:nvSpPr>
        <p:spPr>
          <a:xfrm>
            <a:off x="6553200" y="6356351"/>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FDDF5F11-184F-4914-AA4C-26EFD13762C1}" type="datetimeFigureOut">
              <a:rPr lang="ar-YE" smtClean="0"/>
              <a:t>30/03/1445</a:t>
            </a:fld>
            <a:endParaRPr lang="ar-YE"/>
          </a:p>
        </p:txBody>
      </p:sp>
      <p:sp>
        <p:nvSpPr>
          <p:cNvPr id="5" name="عنصر نائب للتذييل 4"/>
          <p:cNvSpPr>
            <a:spLocks noGrp="1"/>
          </p:cNvSpPr>
          <p:nvPr>
            <p:ph type="ftr" sz="quarter" idx="3"/>
          </p:nvPr>
        </p:nvSpPr>
        <p:spPr>
          <a:xfrm>
            <a:off x="3124200" y="6356351"/>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YE"/>
          </a:p>
        </p:txBody>
      </p:sp>
      <p:sp>
        <p:nvSpPr>
          <p:cNvPr id="6" name="عنصر نائب لرقم الشريحة 5"/>
          <p:cNvSpPr>
            <a:spLocks noGrp="1"/>
          </p:cNvSpPr>
          <p:nvPr>
            <p:ph type="sldNum" sz="quarter" idx="4"/>
          </p:nvPr>
        </p:nvSpPr>
        <p:spPr>
          <a:xfrm>
            <a:off x="457200" y="6356351"/>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9E0A91BC-AF4D-4B4D-AC2C-FE0AF9DB55FB}" type="slidenum">
              <a:rPr lang="ar-YE" smtClean="0"/>
              <a:t>‹#›</a:t>
            </a:fld>
            <a:endParaRPr lang="ar-YE"/>
          </a:p>
        </p:txBody>
      </p:sp>
    </p:spTree>
    <p:extLst>
      <p:ext uri="{BB962C8B-B14F-4D97-AF65-F5344CB8AC3E}">
        <p14:creationId xmlns:p14="http://schemas.microsoft.com/office/powerpoint/2010/main" val="3123775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ar-YE"/>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microsoft.com/office/2007/relationships/hdphoto" Target="../media/hdphoto6.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7.xml"/><Relationship Id="rId4" Type="http://schemas.microsoft.com/office/2007/relationships/hdphoto" Target="../media/hdphoto7.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 Id="rId4" Type="http://schemas.microsoft.com/office/2007/relationships/hdphoto" Target="../media/hdphoto8.wdp"/></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7.xml"/><Relationship Id="rId4" Type="http://schemas.microsoft.com/office/2007/relationships/hdphoto" Target="../media/hdphoto9.wdp"/></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microsoft.com/office/2007/relationships/hdphoto" Target="../media/hdphoto10.wdp"/></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 Id="rId5" Type="http://schemas.microsoft.com/office/2007/relationships/hdphoto" Target="../media/hdphoto11.wdp"/><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microsoft.com/office/2007/relationships/hdphoto" Target="../media/hdphoto10.wdp"/></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4" Type="http://schemas.microsoft.com/office/2007/relationships/hdphoto" Target="../media/hdphoto12.wdp"/></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13.wdp"/><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267744" y="1387189"/>
            <a:ext cx="48235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SA" sz="3600" b="1" i="0" u="none" strike="noStrike" cap="none" normalizeH="0" baseline="0" dirty="0">
                <a:ln>
                  <a:noFill/>
                </a:ln>
                <a:solidFill>
                  <a:srgbClr val="1F497D"/>
                </a:solidFill>
                <a:effectLst/>
                <a:latin typeface="Calibri" pitchFamily="34" charset="0"/>
                <a:ea typeface="Calibri" pitchFamily="34" charset="0"/>
                <a:cs typeface="GE SS Two Medium" charset="-78"/>
              </a:rPr>
              <a:t>نظام الامل ويب</a:t>
            </a:r>
            <a:endParaRPr kumimoji="0" lang="ar-SA" sz="1800" b="0" i="0" u="none" strike="noStrike" cap="none" normalizeH="0" baseline="0" dirty="0">
              <a:ln>
                <a:noFill/>
              </a:ln>
              <a:solidFill>
                <a:schemeClr val="tx1"/>
              </a:solidFill>
              <a:effectLst/>
              <a:latin typeface="Arial" pitchFamily="34" charset="0"/>
              <a:cs typeface="Arial" pitchFamily="34" charset="0"/>
            </a:endParaRPr>
          </a:p>
        </p:txBody>
      </p:sp>
      <p:sp>
        <p:nvSpPr>
          <p:cNvPr id="2" name="Rectangle 1"/>
          <p:cNvSpPr/>
          <p:nvPr/>
        </p:nvSpPr>
        <p:spPr>
          <a:xfrm>
            <a:off x="1007096" y="2486154"/>
            <a:ext cx="7344816" cy="2166982"/>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endParaRPr lang="ar-SA" dirty="0"/>
          </a:p>
          <a:p>
            <a:pPr algn="just"/>
            <a:r>
              <a:rPr lang="ar-SA" dirty="0"/>
              <a:t>ي</a:t>
            </a:r>
            <a:r>
              <a:rPr lang="ar-YE" dirty="0"/>
              <a:t>عتبر</a:t>
            </a:r>
            <a:r>
              <a:rPr lang="ar-SA" dirty="0"/>
              <a:t>الأمل </a:t>
            </a:r>
            <a:r>
              <a:rPr lang="ar-YE" dirty="0"/>
              <a:t>الويب أحدى الخدمات التي تم تطويرها لعملاء البنك من الجهات الاعتبارية ، وذلك لغرض معرفة الجهات لبياناتهم بيسر وسهولة وسرعة في الوقت مثل ( الرقابة على عملية الصرف والاطلاع على الحسابات التابعة لهم، واستخراج التقارير اللازمة، وكذلك الاطلاع على وثائق الصرف،  بالإضافة إلى أنه تم تطوير إمكانية إرسال كشوفات الحوالات من قبل الجهة بعد طلب بعض الجهات لذلك ، وفي الصفحات التالية سيتم معرفة وظائف كل شاشة</a:t>
            </a:r>
            <a:r>
              <a:rPr lang="ar-YE" b="1" dirty="0"/>
              <a:t> </a:t>
            </a:r>
            <a:endParaRPr lang="ar-SA" b="1" dirty="0"/>
          </a:p>
          <a:p>
            <a:pPr algn="just"/>
            <a:r>
              <a:rPr lang="ar-SA" b="1" dirty="0"/>
              <a:t> </a:t>
            </a:r>
            <a:r>
              <a:rPr lang="ar-SA" dirty="0"/>
              <a:t>حيث يتم الدخول الى النظام من خلال ادخال  رابط الموقع في احد متصفحات الانترنت  ليتم فتح الموقع وادخال بيانات الدخول </a:t>
            </a:r>
          </a:p>
          <a:p>
            <a:endParaRPr lang="en-US" dirty="0"/>
          </a:p>
        </p:txBody>
      </p:sp>
    </p:spTree>
    <p:extLst>
      <p:ext uri="{BB962C8B-B14F-4D97-AF65-F5344CB8AC3E}">
        <p14:creationId xmlns:p14="http://schemas.microsoft.com/office/powerpoint/2010/main" val="1982024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مجموعة 1">
            <a:extLst>
              <a:ext uri="{FF2B5EF4-FFF2-40B4-BE49-F238E27FC236}">
                <a16:creationId xmlns:a16="http://schemas.microsoft.com/office/drawing/2014/main" id="{4CEAC99E-495A-D41E-B1DC-BB340BDA14FE}"/>
              </a:ext>
            </a:extLst>
          </p:cNvPr>
          <p:cNvGrpSpPr/>
          <p:nvPr/>
        </p:nvGrpSpPr>
        <p:grpSpPr>
          <a:xfrm>
            <a:off x="676771" y="404664"/>
            <a:ext cx="7639645" cy="5762381"/>
            <a:chOff x="676771" y="404664"/>
            <a:chExt cx="7639645" cy="5762381"/>
          </a:xfrm>
        </p:grpSpPr>
        <p:sp>
          <p:nvSpPr>
            <p:cNvPr id="3" name="Rectangle 2"/>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 تعديل حوالة </a:t>
              </a:r>
              <a:r>
                <a:rPr lang="en-US" sz="2000" b="1" dirty="0"/>
                <a:t>Transfer Modification</a:t>
              </a:r>
            </a:p>
          </p:txBody>
        </p:sp>
        <p:pic>
          <p:nvPicPr>
            <p:cNvPr id="4"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5" name="Rectangle 4"/>
            <p:cNvSpPr/>
            <p:nvPr/>
          </p:nvSpPr>
          <p:spPr>
            <a:xfrm>
              <a:off x="736033" y="3261105"/>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6" name="Straight Arrow Connector 5"/>
            <p:cNvCxnSpPr/>
            <p:nvPr/>
          </p:nvCxnSpPr>
          <p:spPr>
            <a:xfrm>
              <a:off x="736033" y="2767215"/>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7" name="صورة 4"/>
            <p:cNvPicPr/>
            <p:nvPr/>
          </p:nvPicPr>
          <p:blipFill rotWithShape="1">
            <a:blip r:embed="rId4">
              <a:extLst>
                <a:ext uri="{28A0092B-C50C-407E-A947-70E740481C1C}">
                  <a14:useLocalDpi xmlns:a14="http://schemas.microsoft.com/office/drawing/2010/main" val="0"/>
                </a:ext>
              </a:extLst>
            </a:blip>
            <a:srcRect l="12680" t="15569" r="4104" b="14960"/>
            <a:stretch/>
          </p:blipFill>
          <p:spPr bwMode="auto">
            <a:xfrm>
              <a:off x="2339753" y="1988839"/>
              <a:ext cx="5976663" cy="4178205"/>
            </a:xfrm>
            <a:prstGeom prst="rect">
              <a:avLst/>
            </a:prstGeom>
            <a:ln w="9525">
              <a:solidFill>
                <a:schemeClr val="tx1"/>
              </a:solidFill>
            </a:ln>
            <a:extLst>
              <a:ext uri="{53640926-AAD7-44D8-BBD7-CCE9431645EC}">
                <a14:shadowObscured xmlns:a14="http://schemas.microsoft.com/office/drawing/2010/main"/>
              </a:ext>
            </a:extLst>
          </p:spPr>
        </p:pic>
        <p:sp>
          <p:nvSpPr>
            <p:cNvPr id="15" name="Rectangle 14"/>
            <p:cNvSpPr/>
            <p:nvPr/>
          </p:nvSpPr>
          <p:spPr>
            <a:xfrm>
              <a:off x="1187624" y="1340768"/>
              <a:ext cx="6552728" cy="646331"/>
            </a:xfrm>
            <a:prstGeom prst="rect">
              <a:avLst/>
            </a:prstGeom>
          </p:spPr>
          <p:txBody>
            <a:bodyPr wrap="square">
              <a:spAutoFit/>
            </a:bodyPr>
            <a:lstStyle/>
            <a:p>
              <a:pPr lvl="0"/>
              <a:r>
                <a:rPr lang="ar-YE" dirty="0"/>
                <a:t>يتم من خلال هذه الشاشة التعديل على أي بيانات تم إدخالها :</a:t>
              </a:r>
              <a:endParaRPr lang="en-US" dirty="0"/>
            </a:p>
            <a:p>
              <a:pPr lvl="0"/>
              <a:r>
                <a:rPr lang="ar-YE" dirty="0"/>
                <a:t> تعديل اسم</a:t>
              </a:r>
              <a:r>
                <a:rPr lang="ar-SA" dirty="0"/>
                <a:t> - </a:t>
              </a:r>
              <a:r>
                <a:rPr lang="ar-YE" dirty="0"/>
                <a:t>تعديل رقم البطاقة</a:t>
              </a:r>
              <a:r>
                <a:rPr lang="ar-SA" dirty="0"/>
                <a:t> - </a:t>
              </a:r>
              <a:r>
                <a:rPr lang="ar-YE" dirty="0"/>
                <a:t>تعديل رقم التلفون </a:t>
              </a:r>
              <a:r>
                <a:rPr lang="ar-SA" dirty="0"/>
                <a:t>-</a:t>
              </a:r>
              <a:r>
                <a:rPr lang="ar-YE" dirty="0"/>
                <a:t>إيقاف حوالة</a:t>
              </a:r>
              <a:r>
                <a:rPr lang="ar-SA" dirty="0"/>
                <a:t> - </a:t>
              </a:r>
              <a:r>
                <a:rPr lang="ar-YE" dirty="0"/>
                <a:t>رفع إيقاف حوالة.</a:t>
              </a:r>
              <a:endParaRPr lang="en-US" dirty="0"/>
            </a:p>
          </p:txBody>
        </p:sp>
        <p:sp>
          <p:nvSpPr>
            <p:cNvPr id="16" name="Rectangle 15"/>
            <p:cNvSpPr/>
            <p:nvPr/>
          </p:nvSpPr>
          <p:spPr>
            <a:xfrm>
              <a:off x="5136915" y="2451365"/>
              <a:ext cx="1209957" cy="63170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اختيارالحقل المراد تعديل بياناته   </a:t>
              </a:r>
              <a:endParaRPr lang="en-US" sz="1200" b="1" dirty="0"/>
            </a:p>
          </p:txBody>
        </p:sp>
        <p:sp>
          <p:nvSpPr>
            <p:cNvPr id="17" name="Oval 16"/>
            <p:cNvSpPr/>
            <p:nvPr/>
          </p:nvSpPr>
          <p:spPr>
            <a:xfrm>
              <a:off x="7740352" y="2163333"/>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18" name="Straight Arrow Connector 17"/>
            <p:cNvCxnSpPr/>
            <p:nvPr/>
          </p:nvCxnSpPr>
          <p:spPr>
            <a:xfrm flipH="1">
              <a:off x="3779913" y="2519127"/>
              <a:ext cx="135700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1" name="Rectangle 20"/>
            <p:cNvSpPr/>
            <p:nvPr/>
          </p:nvSpPr>
          <p:spPr>
            <a:xfrm>
              <a:off x="2593136" y="4469084"/>
              <a:ext cx="1209957" cy="63170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save </a:t>
              </a:r>
              <a:r>
                <a:rPr lang="ar-SA" sz="1200" b="1" dirty="0"/>
                <a:t>لحفظ البيانات التي تم تعديلها </a:t>
              </a:r>
              <a:endParaRPr lang="en-US" sz="1200" b="1" dirty="0"/>
            </a:p>
          </p:txBody>
        </p:sp>
        <p:sp>
          <p:nvSpPr>
            <p:cNvPr id="22" name="Oval 21"/>
            <p:cNvSpPr/>
            <p:nvPr/>
          </p:nvSpPr>
          <p:spPr>
            <a:xfrm>
              <a:off x="2771800" y="415880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23" name="Straight Arrow Connector 22"/>
            <p:cNvCxnSpPr/>
            <p:nvPr/>
          </p:nvCxnSpPr>
          <p:spPr>
            <a:xfrm flipV="1">
              <a:off x="2757396" y="2347034"/>
              <a:ext cx="0" cy="209980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4" name="Rectangle 23"/>
            <p:cNvSpPr/>
            <p:nvPr/>
          </p:nvSpPr>
          <p:spPr>
            <a:xfrm>
              <a:off x="6500580" y="2184734"/>
              <a:ext cx="1209957" cy="63170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post </a:t>
              </a:r>
              <a:r>
                <a:rPr lang="ar-SA" sz="1200" b="1" dirty="0"/>
                <a:t>لترحيل بيانات الحوالة</a:t>
              </a:r>
              <a:endParaRPr lang="en-US" sz="1200" b="1" dirty="0"/>
            </a:p>
          </p:txBody>
        </p:sp>
        <p:sp>
          <p:nvSpPr>
            <p:cNvPr id="25" name="Oval 24"/>
            <p:cNvSpPr/>
            <p:nvPr/>
          </p:nvSpPr>
          <p:spPr>
            <a:xfrm>
              <a:off x="4919151" y="2500699"/>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26" name="Straight Arrow Connector 25"/>
            <p:cNvCxnSpPr/>
            <p:nvPr/>
          </p:nvCxnSpPr>
          <p:spPr>
            <a:xfrm flipH="1">
              <a:off x="3976585" y="2276216"/>
              <a:ext cx="2523995"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7" name="Rectangle 26"/>
            <p:cNvSpPr/>
            <p:nvPr/>
          </p:nvSpPr>
          <p:spPr>
            <a:xfrm>
              <a:off x="6237990" y="3471452"/>
              <a:ext cx="1502362" cy="97538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يتم إدخال بيانات التعديل في الجدول في خانة المطلوب تعديلها</a:t>
              </a:r>
              <a:endParaRPr lang="en-US" sz="1200" b="1" dirty="0"/>
            </a:p>
          </p:txBody>
        </p:sp>
        <p:sp>
          <p:nvSpPr>
            <p:cNvPr id="28" name="Oval 27"/>
            <p:cNvSpPr/>
            <p:nvPr/>
          </p:nvSpPr>
          <p:spPr>
            <a:xfrm>
              <a:off x="5993173" y="3479638"/>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29" name="Straight Arrow Connector 28"/>
            <p:cNvCxnSpPr/>
            <p:nvPr/>
          </p:nvCxnSpPr>
          <p:spPr>
            <a:xfrm flipH="1">
              <a:off x="5340496" y="3767670"/>
              <a:ext cx="89749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553781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مجموعة 1">
            <a:extLst>
              <a:ext uri="{FF2B5EF4-FFF2-40B4-BE49-F238E27FC236}">
                <a16:creationId xmlns:a16="http://schemas.microsoft.com/office/drawing/2014/main" id="{446E9054-BE67-2072-FB4D-0205887F5D1F}"/>
              </a:ext>
            </a:extLst>
          </p:cNvPr>
          <p:cNvGrpSpPr/>
          <p:nvPr/>
        </p:nvGrpSpPr>
        <p:grpSpPr>
          <a:xfrm>
            <a:off x="676771" y="404664"/>
            <a:ext cx="7546842" cy="5762381"/>
            <a:chOff x="676771" y="404664"/>
            <a:chExt cx="7546842" cy="5762381"/>
          </a:xfrm>
        </p:grpSpPr>
        <p:sp>
          <p:nvSpPr>
            <p:cNvPr id="3" name="Rectangle 2"/>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 الاستعلام </a:t>
              </a:r>
              <a:r>
                <a:rPr lang="en-US" sz="2000" b="1" dirty="0"/>
                <a:t>Beneficiary Data</a:t>
              </a:r>
            </a:p>
          </p:txBody>
        </p:sp>
        <p:pic>
          <p:nvPicPr>
            <p:cNvPr id="4"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5" name="Rectangle 4"/>
            <p:cNvSpPr/>
            <p:nvPr/>
          </p:nvSpPr>
          <p:spPr>
            <a:xfrm>
              <a:off x="736033" y="3452941"/>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6" name="Straight Arrow Connector 5"/>
            <p:cNvCxnSpPr/>
            <p:nvPr/>
          </p:nvCxnSpPr>
          <p:spPr>
            <a:xfrm>
              <a:off x="710144" y="2984889"/>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7" name="صورة 5"/>
            <p:cNvPicPr/>
            <p:nvPr/>
          </p:nvPicPr>
          <p:blipFill rotWithShape="1">
            <a:blip r:embed="rId4">
              <a:extLst>
                <a:ext uri="{28A0092B-C50C-407E-A947-70E740481C1C}">
                  <a14:useLocalDpi xmlns:a14="http://schemas.microsoft.com/office/drawing/2010/main" val="0"/>
                </a:ext>
              </a:extLst>
            </a:blip>
            <a:srcRect l="12225" t="15569" r="2456" b="36040"/>
            <a:stretch/>
          </p:blipFill>
          <p:spPr bwMode="auto">
            <a:xfrm>
              <a:off x="2279561" y="1988839"/>
              <a:ext cx="5944052" cy="4178206"/>
            </a:xfrm>
            <a:prstGeom prst="rect">
              <a:avLst/>
            </a:prstGeom>
            <a:ln w="9525">
              <a:solidFill>
                <a:schemeClr val="tx1"/>
              </a:solidFill>
            </a:ln>
            <a:extLst>
              <a:ext uri="{53640926-AAD7-44D8-BBD7-CCE9431645EC}">
                <a14:shadowObscured xmlns:a14="http://schemas.microsoft.com/office/drawing/2010/main"/>
              </a:ext>
            </a:extLst>
          </p:spPr>
        </p:pic>
        <p:sp>
          <p:nvSpPr>
            <p:cNvPr id="8" name="Rectangle 7"/>
            <p:cNvSpPr/>
            <p:nvPr/>
          </p:nvSpPr>
          <p:spPr>
            <a:xfrm>
              <a:off x="1763688" y="1340768"/>
              <a:ext cx="5760640" cy="646331"/>
            </a:xfrm>
            <a:prstGeom prst="rect">
              <a:avLst/>
            </a:prstGeom>
          </p:spPr>
          <p:txBody>
            <a:bodyPr wrap="square">
              <a:spAutoFit/>
            </a:bodyPr>
            <a:lstStyle/>
            <a:p>
              <a:r>
                <a:rPr lang="ar-YE" dirty="0"/>
                <a:t>هذه الشاشة تمكننا من البحث والاستعلام عن بيانات المستفيد من خلال:</a:t>
              </a:r>
              <a:endParaRPr lang="en-US" dirty="0"/>
            </a:p>
            <a:p>
              <a:r>
                <a:rPr lang="ar-YE" b="1" dirty="0"/>
                <a:t>-</a:t>
              </a:r>
              <a:r>
                <a:rPr lang="ar-YE" dirty="0"/>
                <a:t> البحث برقم الحوالة . </a:t>
              </a:r>
              <a:r>
                <a:rPr lang="ar-YE" b="1" dirty="0"/>
                <a:t>-</a:t>
              </a:r>
              <a:r>
                <a:rPr lang="ar-YE" dirty="0"/>
                <a:t> البحث برقم المستفيد.</a:t>
              </a:r>
              <a:r>
                <a:rPr lang="ar-YE" b="1" dirty="0"/>
                <a:t>-</a:t>
              </a:r>
              <a:r>
                <a:rPr lang="ar-YE" dirty="0"/>
                <a:t> البحث باسم المستفيد.</a:t>
              </a:r>
              <a:endParaRPr lang="en-US" dirty="0"/>
            </a:p>
          </p:txBody>
        </p:sp>
        <p:sp>
          <p:nvSpPr>
            <p:cNvPr id="9" name="Oval 8"/>
            <p:cNvSpPr/>
            <p:nvPr/>
          </p:nvSpPr>
          <p:spPr>
            <a:xfrm>
              <a:off x="4214500" y="235117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11" name="Rectangle 10"/>
            <p:cNvSpPr/>
            <p:nvPr/>
          </p:nvSpPr>
          <p:spPr>
            <a:xfrm>
              <a:off x="4618659" y="2343785"/>
              <a:ext cx="1502362" cy="97538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ar-YE" sz="1200" b="1" dirty="0"/>
                <a:t>البحث في اي خانة يوجد لدينا بياناتها كـ (رقم الحوالة , رقم المستفيد , اسم المستفيد )</a:t>
              </a:r>
              <a:endParaRPr lang="en-US" sz="1200" b="1" dirty="0"/>
            </a:p>
          </p:txBody>
        </p:sp>
        <p:sp>
          <p:nvSpPr>
            <p:cNvPr id="13" name="Right Brace 12"/>
            <p:cNvSpPr/>
            <p:nvPr/>
          </p:nvSpPr>
          <p:spPr>
            <a:xfrm>
              <a:off x="3755291" y="2393065"/>
              <a:ext cx="504056" cy="775723"/>
            </a:xfrm>
            <a:prstGeom prst="rightBrace">
              <a:avLst/>
            </a:prstGeom>
          </p:spPr>
          <p:style>
            <a:lnRef idx="3">
              <a:schemeClr val="accent2"/>
            </a:lnRef>
            <a:fillRef idx="0">
              <a:schemeClr val="accent2"/>
            </a:fillRef>
            <a:effectRef idx="2">
              <a:schemeClr val="accent2"/>
            </a:effectRef>
            <a:fontRef idx="minor">
              <a:schemeClr val="tx1"/>
            </a:fontRef>
          </p:style>
          <p:txBody>
            <a:bodyPr rtlCol="1" anchor="ctr"/>
            <a:lstStyle/>
            <a:p>
              <a:pPr algn="ctr"/>
              <a:endParaRPr lang="ar-SA"/>
            </a:p>
          </p:txBody>
        </p:sp>
        <p:sp>
          <p:nvSpPr>
            <p:cNvPr id="14" name="Rectangle 13"/>
            <p:cNvSpPr/>
            <p:nvPr/>
          </p:nvSpPr>
          <p:spPr>
            <a:xfrm>
              <a:off x="4587068" y="3400931"/>
              <a:ext cx="1502362" cy="48769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ar-SA" sz="1200" b="1" dirty="0"/>
                <a:t>اضغط على </a:t>
              </a:r>
              <a:r>
                <a:rPr lang="en-US" sz="1200" b="1" dirty="0"/>
                <a:t> </a:t>
              </a:r>
              <a:r>
                <a:rPr lang="ar-SA" sz="1200" b="1" dirty="0"/>
                <a:t>ليتم عرض بيانات المستفيد </a:t>
              </a:r>
              <a:r>
                <a:rPr lang="en-US" sz="1200" b="1" dirty="0"/>
                <a:t>show</a:t>
              </a:r>
            </a:p>
          </p:txBody>
        </p:sp>
        <p:sp>
          <p:nvSpPr>
            <p:cNvPr id="17" name="Oval 16"/>
            <p:cNvSpPr/>
            <p:nvPr/>
          </p:nvSpPr>
          <p:spPr>
            <a:xfrm>
              <a:off x="4277436" y="343445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19" name="Straight Arrow Connector 18"/>
            <p:cNvCxnSpPr/>
            <p:nvPr/>
          </p:nvCxnSpPr>
          <p:spPr>
            <a:xfrm flipH="1" flipV="1">
              <a:off x="3059832" y="3740625"/>
              <a:ext cx="1527236" cy="2519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453404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مجموعة 9">
            <a:extLst>
              <a:ext uri="{FF2B5EF4-FFF2-40B4-BE49-F238E27FC236}">
                <a16:creationId xmlns:a16="http://schemas.microsoft.com/office/drawing/2014/main" id="{4C4D88BC-7159-0313-C0CC-85D38C49D78A}"/>
              </a:ext>
            </a:extLst>
          </p:cNvPr>
          <p:cNvGrpSpPr/>
          <p:nvPr/>
        </p:nvGrpSpPr>
        <p:grpSpPr>
          <a:xfrm>
            <a:off x="676771" y="404664"/>
            <a:ext cx="7546842" cy="5762381"/>
            <a:chOff x="676771" y="404664"/>
            <a:chExt cx="7546842" cy="5762381"/>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 كشف الحساب </a:t>
              </a:r>
              <a:r>
                <a:rPr lang="en-US" sz="2000" b="1" dirty="0"/>
                <a:t>Balance Statement</a:t>
              </a:r>
            </a:p>
          </p:txBody>
        </p:sp>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4" name="Rectangle 3"/>
            <p:cNvSpPr/>
            <p:nvPr/>
          </p:nvSpPr>
          <p:spPr>
            <a:xfrm>
              <a:off x="736033" y="3644833"/>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5" name="Straight Arrow Connector 4"/>
            <p:cNvCxnSpPr/>
            <p:nvPr/>
          </p:nvCxnSpPr>
          <p:spPr>
            <a:xfrm>
              <a:off x="782022" y="3176781"/>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6" name="صورة 25"/>
            <p:cNvPicPr/>
            <p:nvPr/>
          </p:nvPicPr>
          <p:blipFill rotWithShape="1">
            <a:blip r:embed="rId4" cstate="print">
              <a:extLst>
                <a:ext uri="{BEBA8EAE-BF5A-486C-A8C5-ECC9F3942E4B}">
                  <a14:imgProps xmlns:a14="http://schemas.microsoft.com/office/drawing/2010/main">
                    <a14:imgLayer r:embed="rId5">
                      <a14:imgEffect>
                        <a14:artisticBlur radius="5"/>
                      </a14:imgEffect>
                    </a14:imgLayer>
                  </a14:imgProps>
                </a:ext>
                <a:ext uri="{28A0092B-C50C-407E-A947-70E740481C1C}">
                  <a14:useLocalDpi xmlns:a14="http://schemas.microsoft.com/office/drawing/2010/main" val="0"/>
                </a:ext>
              </a:extLst>
            </a:blip>
            <a:srcRect l="18341" t="9091" b="4545"/>
            <a:stretch/>
          </p:blipFill>
          <p:spPr bwMode="auto">
            <a:xfrm>
              <a:off x="2267744" y="2001378"/>
              <a:ext cx="5955869" cy="4165667"/>
            </a:xfrm>
            <a:prstGeom prst="rect">
              <a:avLst/>
            </a:prstGeom>
            <a:noFill/>
            <a:ln w="9525">
              <a:solidFill>
                <a:schemeClr val="tx1"/>
              </a:solidFill>
              <a:miter lim="800000"/>
              <a:headEnd/>
              <a:tailEnd/>
            </a:ln>
          </p:spPr>
        </p:pic>
        <p:sp>
          <p:nvSpPr>
            <p:cNvPr id="7" name="Rectangle 6"/>
            <p:cNvSpPr/>
            <p:nvPr/>
          </p:nvSpPr>
          <p:spPr>
            <a:xfrm>
              <a:off x="6996021" y="3324542"/>
              <a:ext cx="1227592" cy="48769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ar-YE" sz="1200" b="1" dirty="0"/>
                <a:t>يتم الضغط على زر التحديث.</a:t>
              </a:r>
              <a:endParaRPr lang="en-US" sz="1200" b="1" dirty="0"/>
            </a:p>
          </p:txBody>
        </p:sp>
        <p:sp>
          <p:nvSpPr>
            <p:cNvPr id="8" name="Oval 7"/>
            <p:cNvSpPr/>
            <p:nvPr/>
          </p:nvSpPr>
          <p:spPr>
            <a:xfrm>
              <a:off x="6764559" y="332454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9" name="Straight Arrow Connector 8"/>
            <p:cNvCxnSpPr/>
            <p:nvPr/>
          </p:nvCxnSpPr>
          <p:spPr>
            <a:xfrm flipH="1">
              <a:off x="6372200" y="3602599"/>
              <a:ext cx="61012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9" name="Rectangle 18"/>
            <p:cNvSpPr/>
            <p:nvPr/>
          </p:nvSpPr>
          <p:spPr>
            <a:xfrm>
              <a:off x="6996021" y="3948606"/>
              <a:ext cx="1213995" cy="113657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ar-YE" sz="1200" b="1" dirty="0"/>
                <a:t>الضغط على زر القائمة المنسدلة</a:t>
              </a:r>
              <a:r>
                <a:rPr lang="ar-SA" sz="1200" b="1" dirty="0"/>
                <a:t> سيتم عرض </a:t>
              </a:r>
              <a:r>
                <a:rPr lang="ar-YE" sz="1200" b="1" dirty="0"/>
                <a:t>قائمة بأسماء المشاريع الموجود لديها حسابات </a:t>
              </a:r>
              <a:endParaRPr lang="en-US" sz="1200" b="1" dirty="0"/>
            </a:p>
          </p:txBody>
        </p:sp>
        <p:sp>
          <p:nvSpPr>
            <p:cNvPr id="20" name="Oval 19"/>
            <p:cNvSpPr/>
            <p:nvPr/>
          </p:nvSpPr>
          <p:spPr>
            <a:xfrm>
              <a:off x="6764560" y="4050090"/>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21" name="Straight Arrow Connector 20"/>
            <p:cNvCxnSpPr/>
            <p:nvPr/>
          </p:nvCxnSpPr>
          <p:spPr>
            <a:xfrm flipV="1">
              <a:off x="6084168" y="3586562"/>
              <a:ext cx="0" cy="75709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Connector 29"/>
            <p:cNvCxnSpPr/>
            <p:nvPr/>
          </p:nvCxnSpPr>
          <p:spPr>
            <a:xfrm>
              <a:off x="6084168" y="4338122"/>
              <a:ext cx="898155" cy="0"/>
            </a:xfrm>
            <a:prstGeom prst="line">
              <a:avLst/>
            </a:prstGeom>
          </p:spPr>
          <p:style>
            <a:lnRef idx="3">
              <a:schemeClr val="accent2"/>
            </a:lnRef>
            <a:fillRef idx="0">
              <a:schemeClr val="accent2"/>
            </a:fillRef>
            <a:effectRef idx="2">
              <a:schemeClr val="accent2"/>
            </a:effectRef>
            <a:fontRef idx="minor">
              <a:schemeClr val="tx1"/>
            </a:fontRef>
          </p:style>
        </p:cxnSp>
        <p:sp>
          <p:nvSpPr>
            <p:cNvPr id="36" name="Rectangle 35"/>
            <p:cNvSpPr/>
            <p:nvPr/>
          </p:nvSpPr>
          <p:spPr>
            <a:xfrm>
              <a:off x="1835696" y="4329573"/>
              <a:ext cx="1227592" cy="6253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r>
                <a:rPr lang="ar-YE" sz="1200" b="1" dirty="0"/>
                <a:t>تحديد الفترة المراد طباعة </a:t>
              </a:r>
              <a:r>
                <a:rPr lang="ar-SA" sz="1200" b="1" dirty="0"/>
                <a:t>كشف الحساب </a:t>
              </a:r>
              <a:r>
                <a:rPr lang="ar-YE" sz="1200" b="1" dirty="0"/>
                <a:t>فيها (إدخال التاريخ).</a:t>
              </a:r>
              <a:endParaRPr lang="en-US" sz="1200" b="1" dirty="0"/>
            </a:p>
          </p:txBody>
        </p:sp>
        <p:sp>
          <p:nvSpPr>
            <p:cNvPr id="37" name="Rectangle 36"/>
            <p:cNvSpPr/>
            <p:nvPr/>
          </p:nvSpPr>
          <p:spPr>
            <a:xfrm>
              <a:off x="6996021" y="5257684"/>
              <a:ext cx="1227592" cy="48769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ar-YE" sz="1200" b="1" dirty="0"/>
                <a:t>اختيار اسم المشروع.</a:t>
              </a:r>
              <a:endParaRPr lang="en-US" sz="1200" b="1" dirty="0"/>
            </a:p>
          </p:txBody>
        </p:sp>
        <p:sp>
          <p:nvSpPr>
            <p:cNvPr id="38" name="Oval 37"/>
            <p:cNvSpPr/>
            <p:nvPr/>
          </p:nvSpPr>
          <p:spPr>
            <a:xfrm>
              <a:off x="2847223" y="508518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sp>
          <p:nvSpPr>
            <p:cNvPr id="40" name="Oval 39"/>
            <p:cNvSpPr/>
            <p:nvPr/>
          </p:nvSpPr>
          <p:spPr>
            <a:xfrm>
              <a:off x="2662918" y="409585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41" name="Straight Arrow Connector 40"/>
            <p:cNvCxnSpPr/>
            <p:nvPr/>
          </p:nvCxnSpPr>
          <p:spPr>
            <a:xfrm flipV="1">
              <a:off x="2915816" y="3873529"/>
              <a:ext cx="0" cy="45604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2" name="Oval 41"/>
            <p:cNvSpPr/>
            <p:nvPr/>
          </p:nvSpPr>
          <p:spPr>
            <a:xfrm>
              <a:off x="6778256" y="5227599"/>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43" name="Straight Arrow Connector 42"/>
            <p:cNvCxnSpPr/>
            <p:nvPr/>
          </p:nvCxnSpPr>
          <p:spPr>
            <a:xfrm flipH="1" flipV="1">
              <a:off x="5868144" y="5501529"/>
              <a:ext cx="1127878" cy="412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53" name="Rectangle 52"/>
            <p:cNvSpPr/>
            <p:nvPr/>
          </p:nvSpPr>
          <p:spPr>
            <a:xfrm>
              <a:off x="1841878" y="5346814"/>
              <a:ext cx="1227592" cy="67447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ar-SA" sz="1200" b="1" dirty="0"/>
                <a:t>الضغط على </a:t>
              </a:r>
              <a:r>
                <a:rPr lang="en-US" sz="1200" dirty="0"/>
                <a:t>Show Print</a:t>
              </a:r>
              <a:r>
                <a:rPr lang="ar-SA" sz="1200" b="1" dirty="0"/>
                <a:t>ليتم عرض كشف الحساب </a:t>
              </a:r>
              <a:endParaRPr lang="en-US" sz="1200" b="1" dirty="0"/>
            </a:p>
          </p:txBody>
        </p:sp>
        <p:sp>
          <p:nvSpPr>
            <p:cNvPr id="54" name="Rectangle 53"/>
            <p:cNvSpPr/>
            <p:nvPr/>
          </p:nvSpPr>
          <p:spPr>
            <a:xfrm>
              <a:off x="1259632" y="1340768"/>
              <a:ext cx="6651612" cy="646331"/>
            </a:xfrm>
            <a:prstGeom prst="rect">
              <a:avLst/>
            </a:prstGeom>
          </p:spPr>
          <p:txBody>
            <a:bodyPr wrap="square">
              <a:spAutoFit/>
            </a:bodyPr>
            <a:lstStyle/>
            <a:p>
              <a:r>
                <a:rPr lang="ar-SA" dirty="0"/>
                <a:t>يتم </a:t>
              </a:r>
              <a:r>
                <a:rPr lang="ar-YE" dirty="0"/>
                <a:t>عرض </a:t>
              </a:r>
              <a:r>
                <a:rPr lang="ar-YE" b="1" u="sng" dirty="0"/>
                <a:t>كشف حساب</a:t>
              </a:r>
              <a:r>
                <a:rPr lang="ar-YE" b="1" dirty="0"/>
                <a:t> </a:t>
              </a:r>
              <a:r>
                <a:rPr lang="ar-YE" dirty="0"/>
                <a:t>إحدى المشاريع عن طريق اختيار المشروع وتحديد تاريخ البدء والنهاية للتقرير المطلوب عن كشف الحساب ثم الضغط على زر طباعة</a:t>
              </a:r>
              <a:endParaRPr lang="ar-SA" dirty="0"/>
            </a:p>
          </p:txBody>
        </p:sp>
      </p:grpSp>
    </p:spTree>
    <p:extLst>
      <p:ext uri="{BB962C8B-B14F-4D97-AF65-F5344CB8AC3E}">
        <p14:creationId xmlns:p14="http://schemas.microsoft.com/office/powerpoint/2010/main" val="1487645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مجموعة 1">
            <a:extLst>
              <a:ext uri="{FF2B5EF4-FFF2-40B4-BE49-F238E27FC236}">
                <a16:creationId xmlns:a16="http://schemas.microsoft.com/office/drawing/2014/main" id="{126CFEF8-4FA7-FD51-37EC-6998B665E99B}"/>
              </a:ext>
            </a:extLst>
          </p:cNvPr>
          <p:cNvGrpSpPr/>
          <p:nvPr/>
        </p:nvGrpSpPr>
        <p:grpSpPr>
          <a:xfrm>
            <a:off x="676770" y="404664"/>
            <a:ext cx="8418713" cy="5762381"/>
            <a:chOff x="676770" y="404664"/>
            <a:chExt cx="8418713" cy="5762381"/>
          </a:xfrm>
        </p:grpSpPr>
        <p:sp>
          <p:nvSpPr>
            <p:cNvPr id="3" name="Rectangle 2"/>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a:t>
              </a:r>
              <a:endParaRPr lang="ar-SA" sz="2000" b="1" dirty="0"/>
            </a:p>
            <a:p>
              <a:pPr algn="ctr"/>
              <a:r>
                <a:rPr lang="ar-YE" sz="2000" b="1" dirty="0"/>
                <a:t>شاشة </a:t>
              </a:r>
              <a:r>
                <a:rPr lang="en-US" sz="2000" b="1" dirty="0"/>
                <a:t> </a:t>
              </a:r>
              <a:r>
                <a:rPr lang="ar-SA" sz="2000" b="1" dirty="0"/>
                <a:t>كشوفات الحسابات </a:t>
              </a:r>
              <a:r>
                <a:rPr lang="en-US" sz="2000" b="1" dirty="0"/>
                <a:t>Balance Statement Sheet </a:t>
              </a:r>
            </a:p>
            <a:p>
              <a:pPr algn="ctr"/>
              <a:endParaRPr lang="en-US" sz="2000" b="1" dirty="0"/>
            </a:p>
          </p:txBody>
        </p:sp>
        <p:pic>
          <p:nvPicPr>
            <p:cNvPr id="4"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5" name="Rectangle 4"/>
            <p:cNvSpPr/>
            <p:nvPr/>
          </p:nvSpPr>
          <p:spPr>
            <a:xfrm>
              <a:off x="782022" y="3873499"/>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6" name="Straight Arrow Connector 5"/>
            <p:cNvCxnSpPr/>
            <p:nvPr/>
          </p:nvCxnSpPr>
          <p:spPr>
            <a:xfrm>
              <a:off x="782022" y="3408761"/>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7" name="صورة 22"/>
            <p:cNvPicPr/>
            <p:nvPr/>
          </p:nvPicPr>
          <p:blipFill>
            <a:blip r:embed="rId4" cstate="print">
              <a:extLst>
                <a:ext uri="{BEBA8EAE-BF5A-486C-A8C5-ECC9F3942E4B}">
                  <a14:imgProps xmlns:a14="http://schemas.microsoft.com/office/drawing/2010/main">
                    <a14:imgLayer r:embed="rId5">
                      <a14:imgEffect>
                        <a14:artisticBlur radius="5"/>
                      </a14:imgEffect>
                    </a14:imgLayer>
                  </a14:imgProps>
                </a:ext>
                <a:ext uri="{28A0092B-C50C-407E-A947-70E740481C1C}">
                  <a14:useLocalDpi xmlns:a14="http://schemas.microsoft.com/office/drawing/2010/main" val="0"/>
                </a:ext>
              </a:extLst>
            </a:blip>
            <a:srcRect t="5660" b="5660"/>
            <a:stretch>
              <a:fillRect/>
            </a:stretch>
          </p:blipFill>
          <p:spPr bwMode="auto">
            <a:xfrm>
              <a:off x="2267743" y="1988839"/>
              <a:ext cx="5955869" cy="4178206"/>
            </a:xfrm>
            <a:prstGeom prst="rect">
              <a:avLst/>
            </a:prstGeom>
            <a:noFill/>
            <a:ln w="9525">
              <a:solidFill>
                <a:schemeClr val="tx1"/>
              </a:solidFill>
              <a:miter lim="800000"/>
              <a:headEnd/>
              <a:tailEnd/>
            </a:ln>
          </p:spPr>
        </p:pic>
        <p:sp>
          <p:nvSpPr>
            <p:cNvPr id="8" name="Rectangle 7"/>
            <p:cNvSpPr/>
            <p:nvPr/>
          </p:nvSpPr>
          <p:spPr>
            <a:xfrm>
              <a:off x="1074955" y="1342508"/>
              <a:ext cx="6534472" cy="646331"/>
            </a:xfrm>
            <a:prstGeom prst="rect">
              <a:avLst/>
            </a:prstGeom>
          </p:spPr>
          <p:txBody>
            <a:bodyPr wrap="square">
              <a:spAutoFit/>
            </a:bodyPr>
            <a:lstStyle/>
            <a:p>
              <a:r>
                <a:rPr lang="ar-YE" dirty="0"/>
                <a:t>وهذه الشاشة تمكننا من الاطلاع على </a:t>
              </a:r>
              <a:r>
                <a:rPr lang="ar-YE" b="1" u="sng" dirty="0"/>
                <a:t>الحسابات ومعرفة الأرصدة الإجمالية</a:t>
              </a:r>
              <a:r>
                <a:rPr lang="ar-YE" dirty="0"/>
                <a:t>، وطباعة كشف اي حساب يراد طباعته، وهي نفس الشاشة السابقة ولكن توضح إجماليات</a:t>
              </a:r>
              <a:endParaRPr lang="ar-SA" dirty="0"/>
            </a:p>
          </p:txBody>
        </p:sp>
        <p:sp>
          <p:nvSpPr>
            <p:cNvPr id="10" name="Rectangle 9"/>
            <p:cNvSpPr/>
            <p:nvPr/>
          </p:nvSpPr>
          <p:spPr>
            <a:xfrm>
              <a:off x="4572000" y="2107756"/>
              <a:ext cx="1831134" cy="45714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يتم اختيار المشروع المراد طباعة كشف حسابه من القائمة </a:t>
              </a:r>
              <a:endParaRPr lang="ar-SA" sz="1200" b="1" dirty="0"/>
            </a:p>
          </p:txBody>
        </p:sp>
        <p:sp>
          <p:nvSpPr>
            <p:cNvPr id="11" name="Oval 10"/>
            <p:cNvSpPr/>
            <p:nvPr/>
          </p:nvSpPr>
          <p:spPr>
            <a:xfrm>
              <a:off x="4341310" y="2082528"/>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12" name="Straight Arrow Connector 11"/>
            <p:cNvCxnSpPr/>
            <p:nvPr/>
          </p:nvCxnSpPr>
          <p:spPr>
            <a:xfrm flipH="1">
              <a:off x="3851920" y="2375814"/>
              <a:ext cx="72008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0" name="Rectangle 19"/>
            <p:cNvSpPr/>
            <p:nvPr/>
          </p:nvSpPr>
          <p:spPr>
            <a:xfrm>
              <a:off x="8261165" y="4725143"/>
              <a:ext cx="834318" cy="121332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عرض كافة الحركات المالية لهذا الحساب أسفل الشاشة.</a:t>
              </a:r>
              <a:endParaRPr lang="en-US" sz="1200" b="1" dirty="0"/>
            </a:p>
          </p:txBody>
        </p:sp>
        <p:sp>
          <p:nvSpPr>
            <p:cNvPr id="21" name="Oval 20"/>
            <p:cNvSpPr/>
            <p:nvPr/>
          </p:nvSpPr>
          <p:spPr>
            <a:xfrm>
              <a:off x="7989445" y="504377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22" name="Straight Arrow Connector 21"/>
            <p:cNvCxnSpPr/>
            <p:nvPr/>
          </p:nvCxnSpPr>
          <p:spPr>
            <a:xfrm flipH="1">
              <a:off x="7600057" y="5331806"/>
              <a:ext cx="72008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3" name="Rectangle 22"/>
            <p:cNvSpPr/>
            <p:nvPr/>
          </p:nvSpPr>
          <p:spPr>
            <a:xfrm>
              <a:off x="6430031" y="4149951"/>
              <a:ext cx="1831134" cy="57519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ar-YE" sz="1200" b="1" dirty="0"/>
                <a:t>الضغط على زر العرض (</a:t>
              </a:r>
              <a:r>
                <a:rPr lang="en-US" sz="1200" b="1" dirty="0"/>
                <a:t>Show</a:t>
              </a:r>
              <a:r>
                <a:rPr lang="ar-YE" sz="1200" b="1" dirty="0"/>
                <a:t>) أو الطباعة (</a:t>
              </a:r>
              <a:r>
                <a:rPr lang="en-US" sz="1200" b="1" dirty="0"/>
                <a:t>Print</a:t>
              </a:r>
              <a:r>
                <a:rPr lang="ar-YE" sz="1200" b="1" dirty="0"/>
                <a:t>)</a:t>
              </a:r>
              <a:r>
                <a:rPr lang="ar-SA" sz="1200" b="1" dirty="0"/>
                <a:t> او تصدير (</a:t>
              </a:r>
              <a:r>
                <a:rPr lang="en-US" sz="1200" b="1" dirty="0"/>
                <a:t>excel</a:t>
              </a:r>
              <a:r>
                <a:rPr lang="ar-SA" sz="1200" b="1" dirty="0"/>
                <a:t>)</a:t>
              </a:r>
              <a:endParaRPr lang="en-US" sz="1200" b="1" dirty="0"/>
            </a:p>
          </p:txBody>
        </p:sp>
        <p:sp>
          <p:nvSpPr>
            <p:cNvPr id="24" name="Oval 23"/>
            <p:cNvSpPr/>
            <p:nvPr/>
          </p:nvSpPr>
          <p:spPr>
            <a:xfrm>
              <a:off x="6156695" y="411566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cxnSp>
          <p:nvCxnSpPr>
            <p:cNvPr id="25" name="Straight Arrow Connector 24"/>
            <p:cNvCxnSpPr/>
            <p:nvPr/>
          </p:nvCxnSpPr>
          <p:spPr>
            <a:xfrm flipH="1" flipV="1">
              <a:off x="5824405" y="4404996"/>
              <a:ext cx="578729" cy="1323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6" name="Rectangle 25"/>
            <p:cNvSpPr/>
            <p:nvPr/>
          </p:nvSpPr>
          <p:spPr>
            <a:xfrm>
              <a:off x="8179916" y="2735699"/>
              <a:ext cx="915567" cy="134612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عرض </a:t>
              </a:r>
              <a:r>
                <a:rPr lang="ar-YE" sz="1200" b="1" dirty="0"/>
                <a:t>كافة الحسابات التابعة للمشروع وعند اختيار إحدى الحسابات </a:t>
              </a:r>
              <a:endParaRPr lang="ar-SA" sz="1200" b="1" dirty="0"/>
            </a:p>
          </p:txBody>
        </p:sp>
        <p:sp>
          <p:nvSpPr>
            <p:cNvPr id="27" name="Oval 26"/>
            <p:cNvSpPr/>
            <p:nvPr/>
          </p:nvSpPr>
          <p:spPr>
            <a:xfrm>
              <a:off x="7863573" y="321297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28" name="Straight Arrow Connector 27"/>
            <p:cNvCxnSpPr/>
            <p:nvPr/>
          </p:nvCxnSpPr>
          <p:spPr>
            <a:xfrm flipH="1">
              <a:off x="7503533" y="3501008"/>
              <a:ext cx="676383"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9" name="Rectangle 28"/>
            <p:cNvSpPr/>
            <p:nvPr/>
          </p:nvSpPr>
          <p:spPr>
            <a:xfrm>
              <a:off x="676770" y="4149952"/>
              <a:ext cx="1700713" cy="57519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تاريخ البدء والانتهاء للحركات المالية </a:t>
              </a:r>
              <a:r>
                <a:rPr lang="ar-SA" sz="1200" b="1" dirty="0"/>
                <a:t> المراد طباعة</a:t>
              </a:r>
            </a:p>
          </p:txBody>
        </p:sp>
        <p:sp>
          <p:nvSpPr>
            <p:cNvPr id="30" name="Oval 29"/>
            <p:cNvSpPr/>
            <p:nvPr/>
          </p:nvSpPr>
          <p:spPr>
            <a:xfrm>
              <a:off x="2452777" y="414343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31" name="Straight Arrow Connector 30"/>
            <p:cNvCxnSpPr/>
            <p:nvPr/>
          </p:nvCxnSpPr>
          <p:spPr>
            <a:xfrm>
              <a:off x="2452777" y="4433812"/>
              <a:ext cx="638045"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682019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مجموعة 18">
            <a:extLst>
              <a:ext uri="{FF2B5EF4-FFF2-40B4-BE49-F238E27FC236}">
                <a16:creationId xmlns:a16="http://schemas.microsoft.com/office/drawing/2014/main" id="{5F941D1C-2C85-CABC-43F1-A09EB94FC83A}"/>
              </a:ext>
            </a:extLst>
          </p:cNvPr>
          <p:cNvGrpSpPr/>
          <p:nvPr/>
        </p:nvGrpSpPr>
        <p:grpSpPr>
          <a:xfrm>
            <a:off x="676771" y="404664"/>
            <a:ext cx="8467229" cy="5762381"/>
            <a:chOff x="676771" y="404664"/>
            <a:chExt cx="8467229" cy="5762381"/>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شاشة </a:t>
              </a:r>
              <a:r>
                <a:rPr lang="en-US" sz="2000" b="1" dirty="0"/>
                <a:t>Project Details</a:t>
              </a:r>
            </a:p>
          </p:txBody>
        </p:sp>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cxnSp>
          <p:nvCxnSpPr>
            <p:cNvPr id="4" name="Straight Arrow Connector 3"/>
            <p:cNvCxnSpPr/>
            <p:nvPr/>
          </p:nvCxnSpPr>
          <p:spPr>
            <a:xfrm>
              <a:off x="750366" y="4037188"/>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5" name="Rectangle 4"/>
            <p:cNvSpPr/>
            <p:nvPr/>
          </p:nvSpPr>
          <p:spPr>
            <a:xfrm>
              <a:off x="819889" y="4505240"/>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pic>
          <p:nvPicPr>
            <p:cNvPr id="6" name="صورة 28"/>
            <p:cNvPicPr/>
            <p:nvPr/>
          </p:nvPicPr>
          <p:blipFill rotWithShape="1">
            <a:blip r:embed="rId4" cstate="print">
              <a:extLst>
                <a:ext uri="{BEBA8EAE-BF5A-486C-A8C5-ECC9F3942E4B}">
                  <a14:imgProps xmlns:a14="http://schemas.microsoft.com/office/drawing/2010/main">
                    <a14:imgLayer r:embed="rId5">
                      <a14:imgEffect>
                        <a14:artisticBlur radius="5"/>
                      </a14:imgEffect>
                    </a14:imgLayer>
                  </a14:imgProps>
                </a:ext>
                <a:ext uri="{28A0092B-C50C-407E-A947-70E740481C1C}">
                  <a14:useLocalDpi xmlns:a14="http://schemas.microsoft.com/office/drawing/2010/main" val="0"/>
                </a:ext>
              </a:extLst>
            </a:blip>
            <a:srcRect t="4055" b="4612"/>
            <a:stretch/>
          </p:blipFill>
          <p:spPr bwMode="auto">
            <a:xfrm>
              <a:off x="2267744" y="1988839"/>
              <a:ext cx="5955869" cy="4178206"/>
            </a:xfrm>
            <a:prstGeom prst="rect">
              <a:avLst/>
            </a:prstGeom>
            <a:noFill/>
            <a:ln>
              <a:noFill/>
            </a:ln>
          </p:spPr>
        </p:pic>
        <p:sp>
          <p:nvSpPr>
            <p:cNvPr id="7" name="Rectangle 6"/>
            <p:cNvSpPr/>
            <p:nvPr/>
          </p:nvSpPr>
          <p:spPr>
            <a:xfrm>
              <a:off x="750366" y="1340768"/>
              <a:ext cx="7684359" cy="584775"/>
            </a:xfrm>
            <a:prstGeom prst="rect">
              <a:avLst/>
            </a:prstGeom>
          </p:spPr>
          <p:txBody>
            <a:bodyPr wrap="square">
              <a:spAutoFit/>
            </a:bodyPr>
            <a:lstStyle/>
            <a:p>
              <a:pPr algn="ctr"/>
              <a:r>
                <a:rPr lang="ar-YE" sz="1600" b="1" dirty="0"/>
                <a:t>هذه الشاشة تمكننا من الاطلاع على المشاريع والحوالات التابعة لكل مشروع وطباعة تقرير </a:t>
              </a:r>
              <a:endParaRPr lang="ar-SA" sz="1600" b="1" dirty="0"/>
            </a:p>
            <a:p>
              <a:pPr algn="ctr"/>
              <a:r>
                <a:rPr lang="ar-SA" sz="1600" b="1" dirty="0"/>
                <a:t>ل</a:t>
              </a:r>
              <a:r>
                <a:rPr lang="ar-YE" sz="1600" b="1" dirty="0"/>
                <a:t>كل مشروع على حده، وهي شبيهة بالشاشة السابقة الخاصة بالحسابات من خلال الاطلاع على إجماليات المشاريع،</a:t>
              </a:r>
              <a:endParaRPr lang="en-US" sz="1600" b="1" dirty="0"/>
            </a:p>
          </p:txBody>
        </p:sp>
        <p:sp>
          <p:nvSpPr>
            <p:cNvPr id="8" name="Rectangle 7"/>
            <p:cNvSpPr/>
            <p:nvPr/>
          </p:nvSpPr>
          <p:spPr>
            <a:xfrm>
              <a:off x="5570286" y="2082528"/>
              <a:ext cx="1831134" cy="54163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يتم تحديد المشروع المراد الاطلاع على تقرير حوالاته.</a:t>
              </a:r>
              <a:endParaRPr lang="en-US" sz="1200" b="1" dirty="0"/>
            </a:p>
            <a:p>
              <a:pPr algn="ctr"/>
              <a:endParaRPr lang="ar-SA" sz="1200" b="1" dirty="0"/>
            </a:p>
          </p:txBody>
        </p:sp>
        <p:sp>
          <p:nvSpPr>
            <p:cNvPr id="9" name="Oval 8"/>
            <p:cNvSpPr/>
            <p:nvPr/>
          </p:nvSpPr>
          <p:spPr>
            <a:xfrm>
              <a:off x="6268089" y="2608543"/>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10" name="Rectangle 9"/>
            <p:cNvSpPr/>
            <p:nvPr/>
          </p:nvSpPr>
          <p:spPr>
            <a:xfrm>
              <a:off x="3764192" y="3620794"/>
              <a:ext cx="1806094" cy="45714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تحويل التقرير لأكسل من خلال الضغط على زر اكسل (</a:t>
              </a:r>
              <a:r>
                <a:rPr lang="en-US" sz="1200" b="1" dirty="0"/>
                <a:t>Excel</a:t>
              </a:r>
              <a:r>
                <a:rPr lang="ar-YE" sz="1200" b="1" dirty="0"/>
                <a:t>).</a:t>
              </a:r>
              <a:endParaRPr lang="ar-SA" sz="1200" b="1" dirty="0"/>
            </a:p>
          </p:txBody>
        </p:sp>
        <p:sp>
          <p:nvSpPr>
            <p:cNvPr id="11" name="Oval 10"/>
            <p:cNvSpPr/>
            <p:nvPr/>
          </p:nvSpPr>
          <p:spPr>
            <a:xfrm>
              <a:off x="3511711" y="368138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sp>
          <p:nvSpPr>
            <p:cNvPr id="12" name="Rectangle 11"/>
            <p:cNvSpPr/>
            <p:nvPr/>
          </p:nvSpPr>
          <p:spPr>
            <a:xfrm>
              <a:off x="8220276" y="2768178"/>
              <a:ext cx="920388" cy="94885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الضغط على (</a:t>
              </a:r>
              <a:r>
                <a:rPr lang="en-US" sz="1200" b="1" dirty="0"/>
                <a:t>Show Report</a:t>
              </a:r>
              <a:r>
                <a:rPr lang="ar-YE" sz="1200" b="1" dirty="0"/>
                <a:t>).</a:t>
              </a:r>
              <a:endParaRPr lang="en-US" sz="1200" b="1" dirty="0"/>
            </a:p>
          </p:txBody>
        </p:sp>
        <p:sp>
          <p:nvSpPr>
            <p:cNvPr id="13" name="Oval 12"/>
            <p:cNvSpPr/>
            <p:nvPr/>
          </p:nvSpPr>
          <p:spPr>
            <a:xfrm>
              <a:off x="8017809" y="262416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14" name="Rectangle 13"/>
            <p:cNvSpPr/>
            <p:nvPr/>
          </p:nvSpPr>
          <p:spPr>
            <a:xfrm>
              <a:off x="8178492" y="4231092"/>
              <a:ext cx="965508" cy="84833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r>
                <a:rPr lang="ar-YE" sz="1200" b="1" dirty="0"/>
                <a:t>سيظهر التقرير المراد الاطلاع عليه.</a:t>
              </a:r>
              <a:endParaRPr lang="en-US" sz="1200" b="1" dirty="0"/>
            </a:p>
          </p:txBody>
        </p:sp>
        <p:sp>
          <p:nvSpPr>
            <p:cNvPr id="15" name="Oval 14"/>
            <p:cNvSpPr/>
            <p:nvPr/>
          </p:nvSpPr>
          <p:spPr>
            <a:xfrm>
              <a:off x="7960728" y="436122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16" name="Straight Arrow Connector 15"/>
            <p:cNvCxnSpPr/>
            <p:nvPr/>
          </p:nvCxnSpPr>
          <p:spPr>
            <a:xfrm flipH="1">
              <a:off x="2771801" y="3969417"/>
              <a:ext cx="95767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flipH="1">
              <a:off x="6876257" y="4655258"/>
              <a:ext cx="135931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p:nvPr/>
          </p:nvCxnSpPr>
          <p:spPr>
            <a:xfrm>
              <a:off x="6578398" y="2624162"/>
              <a:ext cx="0" cy="44479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p:nvPr/>
          </p:nvCxnSpPr>
          <p:spPr>
            <a:xfrm flipH="1">
              <a:off x="7740353" y="3408761"/>
              <a:ext cx="49522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3271428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مجموعة 14">
            <a:extLst>
              <a:ext uri="{FF2B5EF4-FFF2-40B4-BE49-F238E27FC236}">
                <a16:creationId xmlns:a16="http://schemas.microsoft.com/office/drawing/2014/main" id="{52A70CF2-BDF7-87B2-0591-372FF326CD47}"/>
              </a:ext>
            </a:extLst>
          </p:cNvPr>
          <p:cNvGrpSpPr/>
          <p:nvPr/>
        </p:nvGrpSpPr>
        <p:grpSpPr>
          <a:xfrm>
            <a:off x="676771" y="404664"/>
            <a:ext cx="7546842" cy="5762381"/>
            <a:chOff x="676771" y="404664"/>
            <a:chExt cx="7546842" cy="5762381"/>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شاشة بيانات الحوالة </a:t>
              </a:r>
              <a:r>
                <a:rPr lang="en-US" sz="2000" b="1" dirty="0"/>
                <a:t>Transfer Data</a:t>
              </a:r>
            </a:p>
            <a:p>
              <a:pPr algn="ctr"/>
              <a:endParaRPr lang="en-US" sz="2000" b="1" dirty="0"/>
            </a:p>
          </p:txBody>
        </p:sp>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4" name="Rectangle 3"/>
            <p:cNvSpPr/>
            <p:nvPr/>
          </p:nvSpPr>
          <p:spPr>
            <a:xfrm>
              <a:off x="782022" y="4749332"/>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5" name="Straight Arrow Connector 4"/>
            <p:cNvCxnSpPr/>
            <p:nvPr/>
          </p:nvCxnSpPr>
          <p:spPr>
            <a:xfrm>
              <a:off x="782022" y="4281280"/>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6" name="صورة 31"/>
            <p:cNvPicPr/>
            <p:nvPr/>
          </p:nvPicPr>
          <p:blipFill>
            <a:blip r:embed="rId4" cstate="print">
              <a:extLst>
                <a:ext uri="{28A0092B-C50C-407E-A947-70E740481C1C}">
                  <a14:useLocalDpi xmlns:a14="http://schemas.microsoft.com/office/drawing/2010/main" val="0"/>
                </a:ext>
              </a:extLst>
            </a:blip>
            <a:srcRect t="4027" b="4119"/>
            <a:stretch>
              <a:fillRect/>
            </a:stretch>
          </p:blipFill>
          <p:spPr bwMode="auto">
            <a:xfrm>
              <a:off x="2267744" y="1988839"/>
              <a:ext cx="5942422" cy="4178206"/>
            </a:xfrm>
            <a:prstGeom prst="rect">
              <a:avLst/>
            </a:prstGeom>
            <a:noFill/>
            <a:ln w="9525">
              <a:solidFill>
                <a:schemeClr val="tx1"/>
              </a:solidFill>
            </a:ln>
          </p:spPr>
        </p:pic>
        <p:sp>
          <p:nvSpPr>
            <p:cNvPr id="7" name="Rectangle 6"/>
            <p:cNvSpPr/>
            <p:nvPr/>
          </p:nvSpPr>
          <p:spPr>
            <a:xfrm>
              <a:off x="1461917" y="1345962"/>
              <a:ext cx="6462464" cy="646331"/>
            </a:xfrm>
            <a:prstGeom prst="rect">
              <a:avLst/>
            </a:prstGeom>
          </p:spPr>
          <p:txBody>
            <a:bodyPr wrap="square">
              <a:spAutoFit/>
            </a:bodyPr>
            <a:lstStyle/>
            <a:p>
              <a:r>
                <a:rPr lang="ar-YE" dirty="0"/>
                <a:t>هذه الشاشة تمكننا من الاطلاع على بيانات اي حوالة من خلال البحث بأي خانة يراد البحث بها سواء الفرع او رقم المستفيد او اسم المستفيد او اي بيانات أخرى مذكورة </a:t>
              </a:r>
              <a:endParaRPr lang="ar-SA" dirty="0"/>
            </a:p>
          </p:txBody>
        </p:sp>
        <p:sp>
          <p:nvSpPr>
            <p:cNvPr id="9" name="Oval 8"/>
            <p:cNvSpPr/>
            <p:nvPr/>
          </p:nvSpPr>
          <p:spPr>
            <a:xfrm>
              <a:off x="6047711" y="2433438"/>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10" name="Rectangle 9"/>
            <p:cNvSpPr/>
            <p:nvPr/>
          </p:nvSpPr>
          <p:spPr>
            <a:xfrm>
              <a:off x="2380019" y="5431445"/>
              <a:ext cx="1734989" cy="45714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تحويل التقرير لأكسل من خلال الضغط على زر اكسل (</a:t>
              </a:r>
              <a:r>
                <a:rPr lang="en-US" sz="1200" b="1" dirty="0"/>
                <a:t>Excel</a:t>
              </a:r>
              <a:r>
                <a:rPr lang="ar-YE" sz="1200" b="1" dirty="0"/>
                <a:t>).</a:t>
              </a:r>
              <a:endParaRPr lang="ar-SA" sz="1200" b="1" dirty="0"/>
            </a:p>
          </p:txBody>
        </p:sp>
        <p:sp>
          <p:nvSpPr>
            <p:cNvPr id="11" name="Oval 10"/>
            <p:cNvSpPr/>
            <p:nvPr/>
          </p:nvSpPr>
          <p:spPr>
            <a:xfrm>
              <a:off x="6572920" y="502253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12" name="Rectangle 11"/>
            <p:cNvSpPr/>
            <p:nvPr/>
          </p:nvSpPr>
          <p:spPr>
            <a:xfrm>
              <a:off x="6274869" y="3814772"/>
              <a:ext cx="1806094" cy="45714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البحث باحد الحقول الاخرى</a:t>
              </a:r>
            </a:p>
          </p:txBody>
        </p:sp>
        <p:sp>
          <p:nvSpPr>
            <p:cNvPr id="13" name="Oval 12"/>
            <p:cNvSpPr/>
            <p:nvPr/>
          </p:nvSpPr>
          <p:spPr>
            <a:xfrm>
              <a:off x="2544568" y="514190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14" name="Rectangle 13"/>
            <p:cNvSpPr/>
            <p:nvPr/>
          </p:nvSpPr>
          <p:spPr>
            <a:xfrm>
              <a:off x="6300835" y="3086700"/>
              <a:ext cx="1806094" cy="61145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البحث بتاريخ اصدار الحوالة باختيار تاريخ البدء وتاريخ الانتهاء  </a:t>
              </a:r>
            </a:p>
          </p:txBody>
        </p:sp>
        <p:sp>
          <p:nvSpPr>
            <p:cNvPr id="16" name="Rectangle 15"/>
            <p:cNvSpPr/>
            <p:nvPr/>
          </p:nvSpPr>
          <p:spPr>
            <a:xfrm>
              <a:off x="6300192" y="2834159"/>
              <a:ext cx="1806094" cy="22857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البحث برقم المستفيد </a:t>
              </a:r>
            </a:p>
          </p:txBody>
        </p:sp>
        <p:sp>
          <p:nvSpPr>
            <p:cNvPr id="8" name="Rectangle 7"/>
            <p:cNvSpPr/>
            <p:nvPr/>
          </p:nvSpPr>
          <p:spPr>
            <a:xfrm>
              <a:off x="6300192" y="2492896"/>
              <a:ext cx="1806094" cy="23673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البحت برقم الفرع </a:t>
              </a:r>
            </a:p>
          </p:txBody>
        </p:sp>
        <p:cxnSp>
          <p:nvCxnSpPr>
            <p:cNvPr id="18" name="Straight Arrow Connector 17"/>
            <p:cNvCxnSpPr/>
            <p:nvPr/>
          </p:nvCxnSpPr>
          <p:spPr>
            <a:xfrm flipH="1">
              <a:off x="5771303" y="5518454"/>
              <a:ext cx="632769"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H="1">
              <a:off x="4996829" y="3172037"/>
              <a:ext cx="130400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a:off x="4443222" y="2884289"/>
              <a:ext cx="1794679" cy="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p:nvPr/>
          </p:nvCxnSpPr>
          <p:spPr>
            <a:xfrm flipH="1">
              <a:off x="3887281" y="2705659"/>
              <a:ext cx="2413554" cy="2396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flipH="1">
              <a:off x="4996186" y="4019276"/>
              <a:ext cx="130400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1" name="Rectangle 30"/>
            <p:cNvSpPr/>
            <p:nvPr/>
          </p:nvSpPr>
          <p:spPr>
            <a:xfrm>
              <a:off x="6404072" y="5295332"/>
              <a:ext cx="1806094" cy="45714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عرض تقرير بالحوالات </a:t>
              </a:r>
            </a:p>
          </p:txBody>
        </p:sp>
        <p:cxnSp>
          <p:nvCxnSpPr>
            <p:cNvPr id="34" name="Straight Arrow Connector 33"/>
            <p:cNvCxnSpPr/>
            <p:nvPr/>
          </p:nvCxnSpPr>
          <p:spPr>
            <a:xfrm flipV="1">
              <a:off x="2771800" y="4615131"/>
              <a:ext cx="1" cy="81480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794698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مجموعة 6">
            <a:extLst>
              <a:ext uri="{FF2B5EF4-FFF2-40B4-BE49-F238E27FC236}">
                <a16:creationId xmlns:a16="http://schemas.microsoft.com/office/drawing/2014/main" id="{15269522-B36B-E161-B3C1-411480119E75}"/>
              </a:ext>
            </a:extLst>
          </p:cNvPr>
          <p:cNvGrpSpPr/>
          <p:nvPr/>
        </p:nvGrpSpPr>
        <p:grpSpPr>
          <a:xfrm>
            <a:off x="676771" y="404664"/>
            <a:ext cx="7546842" cy="5762381"/>
            <a:chOff x="676771" y="404664"/>
            <a:chExt cx="7546842" cy="5762381"/>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a:t>
              </a:r>
              <a:r>
                <a:rPr lang="en-US" sz="2000" b="1" dirty="0"/>
                <a:t> </a:t>
              </a:r>
              <a:r>
                <a:rPr lang="ar-SA" sz="2000" b="1" dirty="0"/>
                <a:t>الاستعلام عن وثائق الصرف</a:t>
              </a:r>
            </a:p>
            <a:p>
              <a:pPr algn="ctr"/>
              <a:r>
                <a:rPr lang="ar-YE" sz="2000" b="1" dirty="0"/>
                <a:t> (</a:t>
              </a:r>
              <a:r>
                <a:rPr lang="en-US" sz="2000" b="1" dirty="0"/>
                <a:t>.Payment Dec</a:t>
              </a:r>
              <a:r>
                <a:rPr lang="ar-YE" sz="2000" b="1" dirty="0"/>
                <a:t>)</a:t>
              </a:r>
              <a:endParaRPr lang="en-US" sz="2000" b="1" dirty="0"/>
            </a:p>
          </p:txBody>
        </p:sp>
        <p:pic>
          <p:nvPicPr>
            <p:cNvPr id="4"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3" name="صورة 2">
              <a:extLst>
                <a:ext uri="{FF2B5EF4-FFF2-40B4-BE49-F238E27FC236}">
                  <a16:creationId xmlns:a16="http://schemas.microsoft.com/office/drawing/2014/main" id="{683222F3-25AB-11EB-F01E-9FA1028CE59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174" t="12189" b="5604"/>
            <a:stretch/>
          </p:blipFill>
          <p:spPr bwMode="auto">
            <a:xfrm>
              <a:off x="2267744" y="1988703"/>
              <a:ext cx="5955868" cy="4178206"/>
            </a:xfrm>
            <a:prstGeom prst="rect">
              <a:avLst/>
            </a:prstGeom>
            <a:noFill/>
            <a:ln>
              <a:solidFill>
                <a:schemeClr val="tx1"/>
              </a:solidFill>
            </a:ln>
          </p:spPr>
        </p:pic>
        <p:sp>
          <p:nvSpPr>
            <p:cNvPr id="5" name="Rectangle 4"/>
            <p:cNvSpPr/>
            <p:nvPr/>
          </p:nvSpPr>
          <p:spPr>
            <a:xfrm>
              <a:off x="782022" y="4749332"/>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6" name="Straight Arrow Connector 5"/>
            <p:cNvCxnSpPr/>
            <p:nvPr/>
          </p:nvCxnSpPr>
          <p:spPr>
            <a:xfrm>
              <a:off x="782022" y="4281280"/>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Rectangle 7"/>
            <p:cNvSpPr/>
            <p:nvPr/>
          </p:nvSpPr>
          <p:spPr>
            <a:xfrm>
              <a:off x="1359577" y="1353104"/>
              <a:ext cx="6181229" cy="646331"/>
            </a:xfrm>
            <a:prstGeom prst="rect">
              <a:avLst/>
            </a:prstGeom>
          </p:spPr>
          <p:txBody>
            <a:bodyPr wrap="square">
              <a:spAutoFit/>
            </a:bodyPr>
            <a:lstStyle/>
            <a:p>
              <a:r>
                <a:rPr lang="ar-YE" dirty="0"/>
                <a:t>هذه الشاشة تمكننا من الاطلاع على وثائق الصرف، ويمكن الاطلاع على محتويات الشاشة من خلال التالي:</a:t>
              </a:r>
              <a:endParaRPr lang="en-US" dirty="0"/>
            </a:p>
          </p:txBody>
        </p:sp>
        <p:sp>
          <p:nvSpPr>
            <p:cNvPr id="9" name="Rectangle 8"/>
            <p:cNvSpPr/>
            <p:nvPr/>
          </p:nvSpPr>
          <p:spPr>
            <a:xfrm>
              <a:off x="2267744" y="2996952"/>
              <a:ext cx="777116" cy="72008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الضغط على زر إضافة (</a:t>
              </a:r>
              <a:r>
                <a:rPr lang="en-US" sz="1200" b="1" dirty="0"/>
                <a:t>Add</a:t>
              </a:r>
              <a:r>
                <a:rPr lang="ar-YE" sz="1200" b="1" dirty="0"/>
                <a:t>).</a:t>
              </a:r>
              <a:endParaRPr lang="ar-SA" sz="1200" b="1" dirty="0"/>
            </a:p>
          </p:txBody>
        </p:sp>
        <p:cxnSp>
          <p:nvCxnSpPr>
            <p:cNvPr id="10" name="Straight Arrow Connector 9"/>
            <p:cNvCxnSpPr/>
            <p:nvPr/>
          </p:nvCxnSpPr>
          <p:spPr>
            <a:xfrm flipV="1">
              <a:off x="2441604" y="2556414"/>
              <a:ext cx="0" cy="4405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4" name="Rectangle 13"/>
            <p:cNvSpPr/>
            <p:nvPr/>
          </p:nvSpPr>
          <p:spPr>
            <a:xfrm>
              <a:off x="2803732" y="4506423"/>
              <a:ext cx="1513674" cy="112821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ستظهر الوثائق في الشاشة الخاصة في يمين الشاشة ومن خلالها يمكن تنزيلها من خلال الضغط على زر (</a:t>
              </a:r>
              <a:r>
                <a:rPr lang="en-US" sz="1200" b="1" dirty="0"/>
                <a:t>Download</a:t>
              </a:r>
              <a:r>
                <a:rPr lang="ar-YE" sz="1200" b="1" dirty="0"/>
                <a:t>).</a:t>
              </a:r>
              <a:endParaRPr lang="en-US" sz="1200" b="1" dirty="0"/>
            </a:p>
          </p:txBody>
        </p:sp>
        <p:cxnSp>
          <p:nvCxnSpPr>
            <p:cNvPr id="15" name="Straight Arrow Connector 14"/>
            <p:cNvCxnSpPr>
              <a:cxnSpLocks/>
              <a:stCxn id="14" idx="3"/>
            </p:cNvCxnSpPr>
            <p:nvPr/>
          </p:nvCxnSpPr>
          <p:spPr>
            <a:xfrm>
              <a:off x="4317406" y="5070532"/>
              <a:ext cx="53598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a:xfrm>
              <a:off x="6106974" y="2134372"/>
              <a:ext cx="1513674" cy="100821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إدخال رقم الحوالة، او استيراد كشف الحوالات بحسب رقم الحوالة من خلال الضغط على زر (</a:t>
              </a:r>
              <a:r>
                <a:rPr lang="en-US" sz="1200" b="1" dirty="0"/>
                <a:t>Import List</a:t>
              </a:r>
              <a:r>
                <a:rPr lang="ar-YE" sz="1200" b="1" dirty="0"/>
                <a:t>).</a:t>
              </a:r>
              <a:endParaRPr lang="ar-SA" sz="1200" b="1" dirty="0"/>
            </a:p>
          </p:txBody>
        </p:sp>
        <p:cxnSp>
          <p:nvCxnSpPr>
            <p:cNvPr id="17" name="Straight Arrow Connector 16"/>
            <p:cNvCxnSpPr>
              <a:cxnSpLocks/>
            </p:cNvCxnSpPr>
            <p:nvPr/>
          </p:nvCxnSpPr>
          <p:spPr>
            <a:xfrm flipH="1">
              <a:off x="4031673" y="2210161"/>
              <a:ext cx="2075301" cy="2042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1" name="Oval 20"/>
            <p:cNvSpPr/>
            <p:nvPr/>
          </p:nvSpPr>
          <p:spPr>
            <a:xfrm>
              <a:off x="5872161" y="206614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23" name="Oval 22"/>
            <p:cNvSpPr/>
            <p:nvPr/>
          </p:nvSpPr>
          <p:spPr>
            <a:xfrm>
              <a:off x="2432002" y="277386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grpSp>
    </p:spTree>
    <p:extLst>
      <p:ext uri="{BB962C8B-B14F-4D97-AF65-F5344CB8AC3E}">
        <p14:creationId xmlns:p14="http://schemas.microsoft.com/office/powerpoint/2010/main" val="2566781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مجموعة 2">
            <a:extLst>
              <a:ext uri="{FF2B5EF4-FFF2-40B4-BE49-F238E27FC236}">
                <a16:creationId xmlns:a16="http://schemas.microsoft.com/office/drawing/2014/main" id="{F673667F-0DFD-198D-0CFC-30B72F223AAA}"/>
              </a:ext>
            </a:extLst>
          </p:cNvPr>
          <p:cNvGrpSpPr/>
          <p:nvPr/>
        </p:nvGrpSpPr>
        <p:grpSpPr>
          <a:xfrm>
            <a:off x="1043608" y="404664"/>
            <a:ext cx="8100392" cy="5767319"/>
            <a:chOff x="1043608" y="404664"/>
            <a:chExt cx="8100392" cy="5767319"/>
          </a:xfrm>
        </p:grpSpPr>
        <p:pic>
          <p:nvPicPr>
            <p:cNvPr id="5" name="صورة 8" descr="cid:image001.png@01D6F30A.77BAC640">
              <a:extLst>
                <a:ext uri="{FF2B5EF4-FFF2-40B4-BE49-F238E27FC236}">
                  <a16:creationId xmlns:a16="http://schemas.microsoft.com/office/drawing/2014/main" id="{5EA28986-2B76-9BBD-88DC-E0CA86A163DF}"/>
                </a:ext>
              </a:extLst>
            </p:cNvPr>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1043608" y="1916832"/>
              <a:ext cx="6696744" cy="4242265"/>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15" name="صورة 14">
              <a:extLst>
                <a:ext uri="{FF2B5EF4-FFF2-40B4-BE49-F238E27FC236}">
                  <a16:creationId xmlns:a16="http://schemas.microsoft.com/office/drawing/2014/main" id="{7C785138-6335-175D-FC29-4FE834DDB0B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artisticBlur radius="5"/>
                      </a14:imgEffect>
                    </a14:imgLayer>
                  </a14:imgProps>
                </a:ext>
                <a:ext uri="{28A0092B-C50C-407E-A947-70E740481C1C}">
                  <a14:useLocalDpi xmlns:a14="http://schemas.microsoft.com/office/drawing/2010/main" val="0"/>
                </a:ext>
              </a:extLst>
            </a:blip>
            <a:srcRect l="11165" t="11194" r="521" b="6290"/>
            <a:stretch/>
          </p:blipFill>
          <p:spPr bwMode="auto">
            <a:xfrm>
              <a:off x="2368391" y="1929718"/>
              <a:ext cx="5389653" cy="4242265"/>
            </a:xfrm>
            <a:prstGeom prst="rect">
              <a:avLst/>
            </a:prstGeom>
            <a:ln>
              <a:noFill/>
            </a:ln>
            <a:extLst>
              <a:ext uri="{53640926-AAD7-44D8-BBD7-CCE9431645EC}">
                <a14:shadowObscured xmlns:a14="http://schemas.microsoft.com/office/drawing/2010/main"/>
              </a:ext>
            </a:extLst>
          </p:spPr>
        </p:pic>
        <p:sp>
          <p:nvSpPr>
            <p:cNvPr id="4" name="Rectangle 1">
              <a:extLst>
                <a:ext uri="{FF2B5EF4-FFF2-40B4-BE49-F238E27FC236}">
                  <a16:creationId xmlns:a16="http://schemas.microsoft.com/office/drawing/2014/main" id="{39E24802-3EFD-B10D-EDC3-7E57520E0DA7}"/>
                </a:ext>
              </a:extLst>
            </p:cNvPr>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 (</a:t>
              </a:r>
              <a:r>
                <a:rPr lang="en-US" sz="2000" b="1" dirty="0"/>
                <a:t>.Payment BENP Dec</a:t>
              </a:r>
              <a:r>
                <a:rPr lang="ar-YE" sz="2000" b="1" dirty="0"/>
                <a:t>)</a:t>
              </a:r>
              <a:endParaRPr lang="en-US" sz="2000" b="1" dirty="0"/>
            </a:p>
          </p:txBody>
        </p:sp>
        <p:sp>
          <p:nvSpPr>
            <p:cNvPr id="2" name="Rectangle 1"/>
            <p:cNvSpPr/>
            <p:nvPr/>
          </p:nvSpPr>
          <p:spPr>
            <a:xfrm>
              <a:off x="1475656" y="1355673"/>
              <a:ext cx="6264696" cy="646331"/>
            </a:xfrm>
            <a:prstGeom prst="rect">
              <a:avLst/>
            </a:prstGeom>
          </p:spPr>
          <p:txBody>
            <a:bodyPr wrap="square">
              <a:spAutoFit/>
            </a:bodyPr>
            <a:lstStyle/>
            <a:p>
              <a:pPr algn="ctr"/>
              <a:r>
                <a:rPr lang="ar-YE" dirty="0"/>
                <a:t>هذه الشاشة تمكننا من الاطلاع على وثائق الصرف،</a:t>
              </a:r>
              <a:r>
                <a:rPr lang="ar-SA" dirty="0"/>
                <a:t> بادخال رقم المستفيد  لعرض جميع وثائق الصرف للمستفيد </a:t>
              </a:r>
              <a:endParaRPr lang="en-US" dirty="0"/>
            </a:p>
          </p:txBody>
        </p:sp>
        <p:sp>
          <p:nvSpPr>
            <p:cNvPr id="6" name="Rectangle 5"/>
            <p:cNvSpPr/>
            <p:nvPr/>
          </p:nvSpPr>
          <p:spPr>
            <a:xfrm>
              <a:off x="2529931" y="2940368"/>
              <a:ext cx="777116" cy="72008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الضغط على زر إضافة (</a:t>
              </a:r>
              <a:r>
                <a:rPr lang="en-US" sz="1200" b="1" dirty="0"/>
                <a:t>Add</a:t>
              </a:r>
              <a:r>
                <a:rPr lang="ar-YE" sz="1200" b="1" dirty="0"/>
                <a:t>).</a:t>
              </a:r>
              <a:endParaRPr lang="ar-SA" sz="1200" b="1" dirty="0"/>
            </a:p>
          </p:txBody>
        </p:sp>
        <p:sp>
          <p:nvSpPr>
            <p:cNvPr id="7" name="Rectangle 6"/>
            <p:cNvSpPr/>
            <p:nvPr/>
          </p:nvSpPr>
          <p:spPr>
            <a:xfrm>
              <a:off x="7630326" y="3096339"/>
              <a:ext cx="1513674" cy="112821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ستظهر الوثائق في الشاشة ومن خلالها يمكن تنزيلها من خلال الضغط على زر (</a:t>
              </a:r>
              <a:r>
                <a:rPr lang="en-US" sz="1200" b="1" dirty="0"/>
                <a:t>Download</a:t>
              </a:r>
              <a:r>
                <a:rPr lang="ar-YE" sz="1200" b="1" dirty="0"/>
                <a:t>).</a:t>
              </a:r>
              <a:endParaRPr lang="en-US" sz="1200" b="1" dirty="0"/>
            </a:p>
          </p:txBody>
        </p:sp>
        <p:cxnSp>
          <p:nvCxnSpPr>
            <p:cNvPr id="8" name="Straight Arrow Connector 7"/>
            <p:cNvCxnSpPr/>
            <p:nvPr/>
          </p:nvCxnSpPr>
          <p:spPr>
            <a:xfrm flipH="1">
              <a:off x="6247202" y="3381045"/>
              <a:ext cx="136815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5182580" y="1921701"/>
              <a:ext cx="1513674" cy="2880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إدخال رقم الحوالة</a:t>
              </a:r>
              <a:endParaRPr lang="ar-SA" sz="1200" b="1" dirty="0"/>
            </a:p>
          </p:txBody>
        </p:sp>
        <p:cxnSp>
          <p:nvCxnSpPr>
            <p:cNvPr id="10" name="Straight Arrow Connector 9"/>
            <p:cNvCxnSpPr/>
            <p:nvPr/>
          </p:nvCxnSpPr>
          <p:spPr>
            <a:xfrm flipH="1">
              <a:off x="3625613" y="2065717"/>
              <a:ext cx="1532733"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Oval 10"/>
            <p:cNvSpPr/>
            <p:nvPr/>
          </p:nvSpPr>
          <p:spPr>
            <a:xfrm>
              <a:off x="4909260" y="2052379"/>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12" name="Oval 11"/>
            <p:cNvSpPr/>
            <p:nvPr/>
          </p:nvSpPr>
          <p:spPr>
            <a:xfrm>
              <a:off x="7366473" y="3093013"/>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13" name="Oval 12"/>
            <p:cNvSpPr/>
            <p:nvPr/>
          </p:nvSpPr>
          <p:spPr>
            <a:xfrm>
              <a:off x="2403399" y="246196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14" name="Straight Arrow Connector 13"/>
            <p:cNvCxnSpPr>
              <a:cxnSpLocks/>
            </p:cNvCxnSpPr>
            <p:nvPr/>
          </p:nvCxnSpPr>
          <p:spPr>
            <a:xfrm flipV="1">
              <a:off x="2771800" y="2274229"/>
              <a:ext cx="0" cy="66613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7" name="Rectangle 16"/>
            <p:cNvSpPr/>
            <p:nvPr/>
          </p:nvSpPr>
          <p:spPr>
            <a:xfrm>
              <a:off x="1043608" y="5168887"/>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18" name="Straight Arrow Connector 17"/>
            <p:cNvCxnSpPr/>
            <p:nvPr/>
          </p:nvCxnSpPr>
          <p:spPr>
            <a:xfrm>
              <a:off x="1259632" y="4500104"/>
              <a:ext cx="383658" cy="57606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230126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مجموعة 1">
            <a:extLst>
              <a:ext uri="{FF2B5EF4-FFF2-40B4-BE49-F238E27FC236}">
                <a16:creationId xmlns:a16="http://schemas.microsoft.com/office/drawing/2014/main" id="{5E30A379-6C49-0625-24BF-4459C860F4D7}"/>
              </a:ext>
            </a:extLst>
          </p:cNvPr>
          <p:cNvGrpSpPr/>
          <p:nvPr/>
        </p:nvGrpSpPr>
        <p:grpSpPr>
          <a:xfrm>
            <a:off x="611560" y="1844824"/>
            <a:ext cx="7848872" cy="4032448"/>
            <a:chOff x="107504" y="1340768"/>
            <a:chExt cx="8640960" cy="4320481"/>
          </a:xfrm>
        </p:grpSpPr>
        <p:pic>
          <p:nvPicPr>
            <p:cNvPr id="3" name="صورة 2">
              <a:extLst>
                <a:ext uri="{FF2B5EF4-FFF2-40B4-BE49-F238E27FC236}">
                  <a16:creationId xmlns:a16="http://schemas.microsoft.com/office/drawing/2014/main" id="{5DE0A48F-F9D6-0355-E9B4-511981854C1A}"/>
                </a:ext>
              </a:extLst>
            </p:cNvPr>
            <p:cNvPicPr>
              <a:picLocks noChangeAspect="1"/>
            </p:cNvPicPr>
            <p:nvPr/>
          </p:nvPicPr>
          <p:blipFill rotWithShape="1">
            <a:blip r:embed="rId2"/>
            <a:srcRect t="9381" b="6579"/>
            <a:stretch/>
          </p:blipFill>
          <p:spPr>
            <a:xfrm>
              <a:off x="107504" y="1340768"/>
              <a:ext cx="8640960" cy="4320481"/>
            </a:xfrm>
            <a:prstGeom prst="rect">
              <a:avLst/>
            </a:prstGeom>
          </p:spPr>
        </p:pic>
        <p:pic>
          <p:nvPicPr>
            <p:cNvPr id="4" name="صورة 3">
              <a:extLst>
                <a:ext uri="{FF2B5EF4-FFF2-40B4-BE49-F238E27FC236}">
                  <a16:creationId xmlns:a16="http://schemas.microsoft.com/office/drawing/2014/main" id="{DB6177AF-3CAE-B216-0D20-038CEEDF03E1}"/>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3"/>
                      </a14:imgEffect>
                    </a14:imgLayer>
                  </a14:imgProps>
                </a:ext>
              </a:extLst>
            </a:blip>
            <a:srcRect l="17713" t="10781" b="5179"/>
            <a:stretch/>
          </p:blipFill>
          <p:spPr>
            <a:xfrm>
              <a:off x="1691680" y="1356257"/>
              <a:ext cx="7056784" cy="4304992"/>
            </a:xfrm>
            <a:prstGeom prst="rect">
              <a:avLst/>
            </a:prstGeom>
          </p:spPr>
        </p:pic>
      </p:grpSp>
      <p:sp>
        <p:nvSpPr>
          <p:cNvPr id="5" name="Rectangle 1">
            <a:extLst>
              <a:ext uri="{FF2B5EF4-FFF2-40B4-BE49-F238E27FC236}">
                <a16:creationId xmlns:a16="http://schemas.microsoft.com/office/drawing/2014/main" id="{AE35316F-43C2-06AB-4877-492F46C92FDD}"/>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Control Path (Control Name)</a:t>
            </a:r>
          </a:p>
        </p:txBody>
      </p:sp>
    </p:spTree>
    <p:extLst>
      <p:ext uri="{BB962C8B-B14F-4D97-AF65-F5344CB8AC3E}">
        <p14:creationId xmlns:p14="http://schemas.microsoft.com/office/powerpoint/2010/main" val="4190243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مجموعة 2">
            <a:extLst>
              <a:ext uri="{FF2B5EF4-FFF2-40B4-BE49-F238E27FC236}">
                <a16:creationId xmlns:a16="http://schemas.microsoft.com/office/drawing/2014/main" id="{90108E6B-0682-E921-9275-F44D4AD5A468}"/>
              </a:ext>
            </a:extLst>
          </p:cNvPr>
          <p:cNvGrpSpPr/>
          <p:nvPr/>
        </p:nvGrpSpPr>
        <p:grpSpPr>
          <a:xfrm>
            <a:off x="611560" y="1844824"/>
            <a:ext cx="7848872" cy="4032448"/>
            <a:chOff x="611560" y="1844824"/>
            <a:chExt cx="7848872" cy="4032448"/>
          </a:xfrm>
        </p:grpSpPr>
        <p:pic>
          <p:nvPicPr>
            <p:cNvPr id="4" name="صورة 3">
              <a:extLst>
                <a:ext uri="{FF2B5EF4-FFF2-40B4-BE49-F238E27FC236}">
                  <a16:creationId xmlns:a16="http://schemas.microsoft.com/office/drawing/2014/main" id="{78DDA42C-E01D-C51D-897C-55B043506AA0}"/>
                </a:ext>
              </a:extLst>
            </p:cNvPr>
            <p:cNvPicPr>
              <a:picLocks noChangeAspect="1"/>
            </p:cNvPicPr>
            <p:nvPr/>
          </p:nvPicPr>
          <p:blipFill rotWithShape="1">
            <a:blip r:embed="rId2"/>
            <a:srcRect t="9381" b="6579"/>
            <a:stretch/>
          </p:blipFill>
          <p:spPr>
            <a:xfrm>
              <a:off x="611560" y="1844824"/>
              <a:ext cx="7848872" cy="4032448"/>
            </a:xfrm>
            <a:prstGeom prst="rect">
              <a:avLst/>
            </a:prstGeom>
          </p:spPr>
        </p:pic>
        <p:pic>
          <p:nvPicPr>
            <p:cNvPr id="5" name="صورة 4">
              <a:extLst>
                <a:ext uri="{FF2B5EF4-FFF2-40B4-BE49-F238E27FC236}">
                  <a16:creationId xmlns:a16="http://schemas.microsoft.com/office/drawing/2014/main" id="{10C26877-8FE7-C003-E54A-A2B1D5082AF9}"/>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3"/>
                      </a14:imgEffect>
                    </a14:imgLayer>
                  </a14:imgProps>
                </a:ext>
              </a:extLst>
            </a:blip>
            <a:srcRect l="17862" t="9381" b="5179"/>
            <a:stretch/>
          </p:blipFill>
          <p:spPr>
            <a:xfrm>
              <a:off x="2051720" y="1844824"/>
              <a:ext cx="6408712" cy="4032448"/>
            </a:xfrm>
            <a:prstGeom prst="rect">
              <a:avLst/>
            </a:prstGeom>
          </p:spPr>
        </p:pic>
      </p:grpSp>
      <p:sp>
        <p:nvSpPr>
          <p:cNvPr id="6" name="Rectangle 1">
            <a:extLst>
              <a:ext uri="{FF2B5EF4-FFF2-40B4-BE49-F238E27FC236}">
                <a16:creationId xmlns:a16="http://schemas.microsoft.com/office/drawing/2014/main" id="{D23EBE52-F632-3F28-5B71-48CF361E56FA}"/>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Control Path (Control Stage)</a:t>
            </a:r>
          </a:p>
        </p:txBody>
      </p:sp>
    </p:spTree>
    <p:extLst>
      <p:ext uri="{BB962C8B-B14F-4D97-AF65-F5344CB8AC3E}">
        <p14:creationId xmlns:p14="http://schemas.microsoft.com/office/powerpoint/2010/main" val="588091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040178485"/>
              </p:ext>
            </p:extLst>
          </p:nvPr>
        </p:nvGraphicFramePr>
        <p:xfrm>
          <a:off x="1259632" y="836712"/>
          <a:ext cx="6599308" cy="5428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9763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مجموعة 2">
            <a:extLst>
              <a:ext uri="{FF2B5EF4-FFF2-40B4-BE49-F238E27FC236}">
                <a16:creationId xmlns:a16="http://schemas.microsoft.com/office/drawing/2014/main" id="{322A47E6-4CB0-3832-CD43-7207F67CFB58}"/>
              </a:ext>
            </a:extLst>
          </p:cNvPr>
          <p:cNvGrpSpPr/>
          <p:nvPr/>
        </p:nvGrpSpPr>
        <p:grpSpPr>
          <a:xfrm>
            <a:off x="611560" y="1844824"/>
            <a:ext cx="7848872" cy="4032448"/>
            <a:chOff x="611560" y="1844824"/>
            <a:chExt cx="7848872" cy="4032448"/>
          </a:xfrm>
        </p:grpSpPr>
        <p:pic>
          <p:nvPicPr>
            <p:cNvPr id="4" name="صورة 3">
              <a:extLst>
                <a:ext uri="{FF2B5EF4-FFF2-40B4-BE49-F238E27FC236}">
                  <a16:creationId xmlns:a16="http://schemas.microsoft.com/office/drawing/2014/main" id="{6E4A24A4-4FBE-7636-D52F-6110C3DEA429}"/>
                </a:ext>
              </a:extLst>
            </p:cNvPr>
            <p:cNvPicPr>
              <a:picLocks noChangeAspect="1"/>
            </p:cNvPicPr>
            <p:nvPr/>
          </p:nvPicPr>
          <p:blipFill rotWithShape="1">
            <a:blip r:embed="rId2"/>
            <a:srcRect t="9381" b="6579"/>
            <a:stretch/>
          </p:blipFill>
          <p:spPr>
            <a:xfrm>
              <a:off x="611560" y="1844824"/>
              <a:ext cx="7848872" cy="4032448"/>
            </a:xfrm>
            <a:prstGeom prst="rect">
              <a:avLst/>
            </a:prstGeom>
          </p:spPr>
        </p:pic>
        <p:pic>
          <p:nvPicPr>
            <p:cNvPr id="5" name="صورة 4">
              <a:extLst>
                <a:ext uri="{FF2B5EF4-FFF2-40B4-BE49-F238E27FC236}">
                  <a16:creationId xmlns:a16="http://schemas.microsoft.com/office/drawing/2014/main" id="{AD5B24BD-DCF6-80C5-A515-7B28F0A0C92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3"/>
                      </a14:imgEffect>
                    </a14:imgLayer>
                  </a14:imgProps>
                </a:ext>
              </a:extLst>
            </a:blip>
            <a:srcRect l="18500" t="10781" b="5179"/>
            <a:stretch/>
          </p:blipFill>
          <p:spPr>
            <a:xfrm>
              <a:off x="2051720" y="1844825"/>
              <a:ext cx="6408712" cy="4032447"/>
            </a:xfrm>
            <a:prstGeom prst="rect">
              <a:avLst/>
            </a:prstGeom>
          </p:spPr>
        </p:pic>
      </p:grpSp>
      <p:sp>
        <p:nvSpPr>
          <p:cNvPr id="6" name="Rectangle 1">
            <a:extLst>
              <a:ext uri="{FF2B5EF4-FFF2-40B4-BE49-F238E27FC236}">
                <a16:creationId xmlns:a16="http://schemas.microsoft.com/office/drawing/2014/main" id="{06FE3AA9-F71E-0FC6-44B3-485BD4021DE3}"/>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Control Path (Control path)</a:t>
            </a:r>
          </a:p>
        </p:txBody>
      </p:sp>
    </p:spTree>
    <p:extLst>
      <p:ext uri="{BB962C8B-B14F-4D97-AF65-F5344CB8AC3E}">
        <p14:creationId xmlns:p14="http://schemas.microsoft.com/office/powerpoint/2010/main" val="516768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مجموعة 2">
            <a:extLst>
              <a:ext uri="{FF2B5EF4-FFF2-40B4-BE49-F238E27FC236}">
                <a16:creationId xmlns:a16="http://schemas.microsoft.com/office/drawing/2014/main" id="{475A5CF6-5E0D-1365-E7A7-6F8A73E02DF6}"/>
              </a:ext>
            </a:extLst>
          </p:cNvPr>
          <p:cNvGrpSpPr/>
          <p:nvPr/>
        </p:nvGrpSpPr>
        <p:grpSpPr>
          <a:xfrm>
            <a:off x="611560" y="1834805"/>
            <a:ext cx="7848872" cy="4042467"/>
            <a:chOff x="611560" y="1834805"/>
            <a:chExt cx="7848872" cy="4042467"/>
          </a:xfrm>
        </p:grpSpPr>
        <p:pic>
          <p:nvPicPr>
            <p:cNvPr id="4" name="صورة 3">
              <a:extLst>
                <a:ext uri="{FF2B5EF4-FFF2-40B4-BE49-F238E27FC236}">
                  <a16:creationId xmlns:a16="http://schemas.microsoft.com/office/drawing/2014/main" id="{3A10742D-4231-B92F-A514-935990D2BBE8}"/>
                </a:ext>
              </a:extLst>
            </p:cNvPr>
            <p:cNvPicPr>
              <a:picLocks noChangeAspect="1"/>
            </p:cNvPicPr>
            <p:nvPr/>
          </p:nvPicPr>
          <p:blipFill rotWithShape="1">
            <a:blip r:embed="rId2"/>
            <a:srcRect t="9381" b="6579"/>
            <a:stretch/>
          </p:blipFill>
          <p:spPr>
            <a:xfrm>
              <a:off x="611560" y="1844824"/>
              <a:ext cx="7848872" cy="4032448"/>
            </a:xfrm>
            <a:prstGeom prst="rect">
              <a:avLst/>
            </a:prstGeom>
          </p:spPr>
        </p:pic>
        <p:pic>
          <p:nvPicPr>
            <p:cNvPr id="5" name="صورة 4">
              <a:extLst>
                <a:ext uri="{FF2B5EF4-FFF2-40B4-BE49-F238E27FC236}">
                  <a16:creationId xmlns:a16="http://schemas.microsoft.com/office/drawing/2014/main" id="{69403B81-3F09-16E4-AF4B-C740FCE3F818}"/>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3"/>
                      </a14:imgEffect>
                    </a14:imgLayer>
                  </a14:imgProps>
                </a:ext>
              </a:extLst>
            </a:blip>
            <a:srcRect l="18500" t="9381" b="6579"/>
            <a:stretch/>
          </p:blipFill>
          <p:spPr>
            <a:xfrm>
              <a:off x="2051720" y="1834805"/>
              <a:ext cx="6408711" cy="3990701"/>
            </a:xfrm>
            <a:prstGeom prst="rect">
              <a:avLst/>
            </a:prstGeom>
          </p:spPr>
        </p:pic>
      </p:grpSp>
      <p:sp>
        <p:nvSpPr>
          <p:cNvPr id="6" name="Rectangle 1">
            <a:extLst>
              <a:ext uri="{FF2B5EF4-FFF2-40B4-BE49-F238E27FC236}">
                <a16:creationId xmlns:a16="http://schemas.microsoft.com/office/drawing/2014/main" id="{61F66DD1-1A28-0274-3A4B-22D58852D3C9}"/>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Control Path (User Priv)</a:t>
            </a:r>
          </a:p>
        </p:txBody>
      </p:sp>
    </p:spTree>
    <p:extLst>
      <p:ext uri="{BB962C8B-B14F-4D97-AF65-F5344CB8AC3E}">
        <p14:creationId xmlns:p14="http://schemas.microsoft.com/office/powerpoint/2010/main" val="3885859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مجموعة 21">
            <a:extLst>
              <a:ext uri="{FF2B5EF4-FFF2-40B4-BE49-F238E27FC236}">
                <a16:creationId xmlns:a16="http://schemas.microsoft.com/office/drawing/2014/main" id="{ED5F1292-D660-91F0-2B71-E8D93B37E622}"/>
              </a:ext>
            </a:extLst>
          </p:cNvPr>
          <p:cNvGrpSpPr/>
          <p:nvPr/>
        </p:nvGrpSpPr>
        <p:grpSpPr>
          <a:xfrm>
            <a:off x="832543" y="476672"/>
            <a:ext cx="8311457" cy="5280518"/>
            <a:chOff x="832543" y="476672"/>
            <a:chExt cx="8240709" cy="5280518"/>
          </a:xfrm>
        </p:grpSpPr>
        <p:pic>
          <p:nvPicPr>
            <p:cNvPr id="37" name="صورة 36">
              <a:extLst>
                <a:ext uri="{FF2B5EF4-FFF2-40B4-BE49-F238E27FC236}">
                  <a16:creationId xmlns:a16="http://schemas.microsoft.com/office/drawing/2014/main" id="{0B470FD0-47D3-972E-A3C3-5223C3286F84}"/>
                </a:ext>
              </a:extLst>
            </p:cNvPr>
            <p:cNvPicPr>
              <a:picLocks noChangeAspect="1"/>
            </p:cNvPicPr>
            <p:nvPr/>
          </p:nvPicPr>
          <p:blipFill rotWithShape="1">
            <a:blip r:embed="rId2"/>
            <a:srcRect t="8776" b="4842"/>
            <a:stretch/>
          </p:blipFill>
          <p:spPr>
            <a:xfrm>
              <a:off x="1814247" y="2072956"/>
              <a:ext cx="5674414" cy="3678428"/>
            </a:xfrm>
            <a:prstGeom prst="rect">
              <a:avLst/>
            </a:prstGeom>
          </p:spPr>
        </p:pic>
        <p:pic>
          <p:nvPicPr>
            <p:cNvPr id="2" name="Picture 1">
              <a:extLst>
                <a:ext uri="{FF2B5EF4-FFF2-40B4-BE49-F238E27FC236}">
                  <a16:creationId xmlns:a16="http://schemas.microsoft.com/office/drawing/2014/main" id="{AC9F43F2-BF25-CC24-AE1C-BA256E02C369}"/>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5"/>
                      </a14:imgEffect>
                    </a14:imgLayer>
                  </a14:imgProps>
                </a:ext>
              </a:extLst>
            </a:blip>
            <a:srcRect l="21106" t="23473" r="10687" b="9646"/>
            <a:stretch/>
          </p:blipFill>
          <p:spPr bwMode="auto">
            <a:xfrm>
              <a:off x="2750233" y="2061226"/>
              <a:ext cx="4670116" cy="3695964"/>
            </a:xfrm>
            <a:prstGeom prst="rect">
              <a:avLst/>
            </a:prstGeom>
            <a:ln>
              <a:noFill/>
            </a:ln>
            <a:effectLst>
              <a:glow>
                <a:schemeClr val="accent1">
                  <a:alpha val="40000"/>
                </a:schemeClr>
              </a:glow>
            </a:effectLst>
            <a:extLst>
              <a:ext uri="{53640926-AAD7-44D8-BBD7-CCE9431645EC}">
                <a14:shadowObscured xmlns:a14="http://schemas.microsoft.com/office/drawing/2010/main"/>
              </a:ext>
            </a:extLst>
          </p:spPr>
        </p:pic>
        <p:sp>
          <p:nvSpPr>
            <p:cNvPr id="3" name="Rectangle 1">
              <a:extLst>
                <a:ext uri="{FF2B5EF4-FFF2-40B4-BE49-F238E27FC236}">
                  <a16:creationId xmlns:a16="http://schemas.microsoft.com/office/drawing/2014/main" id="{DCD24FEE-A5D6-A4E1-4146-9661AEF1ABF8}"/>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a:t>
              </a:r>
              <a:r>
                <a:rPr lang="ar-SA" sz="2000" b="1" dirty="0"/>
                <a:t> عرض خطابات الضمان الألكترونية </a:t>
              </a:r>
              <a:r>
                <a:rPr lang="ar-YE" sz="2000" b="1" dirty="0"/>
                <a:t> (</a:t>
              </a:r>
              <a:r>
                <a:rPr lang="en-US" sz="2000" b="1" dirty="0"/>
                <a:t>.LCLG</a:t>
              </a:r>
              <a:r>
                <a:rPr lang="ar-YE" sz="2000" b="1" dirty="0"/>
                <a:t>)</a:t>
              </a:r>
              <a:endParaRPr lang="en-US" sz="2000" b="1" dirty="0"/>
            </a:p>
          </p:txBody>
        </p:sp>
        <p:cxnSp>
          <p:nvCxnSpPr>
            <p:cNvPr id="5" name="Straight Arrow Connector 4"/>
            <p:cNvCxnSpPr>
              <a:cxnSpLocks/>
            </p:cNvCxnSpPr>
            <p:nvPr/>
          </p:nvCxnSpPr>
          <p:spPr>
            <a:xfrm flipH="1" flipV="1">
              <a:off x="5784830" y="2378993"/>
              <a:ext cx="1556984" cy="308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6" name="Rectangle 5"/>
            <p:cNvSpPr/>
            <p:nvPr/>
          </p:nvSpPr>
          <p:spPr>
            <a:xfrm>
              <a:off x="7077843" y="2040735"/>
              <a:ext cx="1513674" cy="68932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endParaRPr lang="en-US" sz="1200" b="1" dirty="0"/>
            </a:p>
            <a:p>
              <a:pPr algn="ctr"/>
              <a:r>
                <a:rPr lang="en-US" sz="1200" b="1" dirty="0"/>
                <a:t>show </a:t>
              </a:r>
              <a:r>
                <a:rPr lang="ar-YE" sz="1200" b="1" dirty="0"/>
                <a:t> لعرض جميع خطابات الضمان </a:t>
              </a:r>
              <a:endParaRPr lang="ar-SA" sz="1200" b="1" dirty="0"/>
            </a:p>
          </p:txBody>
        </p:sp>
        <p:sp>
          <p:nvSpPr>
            <p:cNvPr id="7" name="Oval 6"/>
            <p:cNvSpPr/>
            <p:nvPr/>
          </p:nvSpPr>
          <p:spPr>
            <a:xfrm>
              <a:off x="6767969" y="209096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12" name="Straight Arrow Connector 11"/>
            <p:cNvCxnSpPr/>
            <p:nvPr/>
          </p:nvCxnSpPr>
          <p:spPr>
            <a:xfrm flipH="1">
              <a:off x="6837759" y="4210630"/>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3" name="Rectangle 12"/>
            <p:cNvSpPr/>
            <p:nvPr/>
          </p:nvSpPr>
          <p:spPr>
            <a:xfrm>
              <a:off x="7884367" y="3768126"/>
              <a:ext cx="1188885" cy="88500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عرض جميع خطابات الضمان المرحلة ليتم اعتمادها</a:t>
              </a:r>
            </a:p>
          </p:txBody>
        </p:sp>
        <p:sp>
          <p:nvSpPr>
            <p:cNvPr id="14" name="Oval 13"/>
            <p:cNvSpPr/>
            <p:nvPr/>
          </p:nvSpPr>
          <p:spPr>
            <a:xfrm>
              <a:off x="7559579" y="388100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17" name="Straight Arrow Connector 4">
              <a:extLst>
                <a:ext uri="{FF2B5EF4-FFF2-40B4-BE49-F238E27FC236}">
                  <a16:creationId xmlns:a16="http://schemas.microsoft.com/office/drawing/2014/main" id="{340DA7D9-3A89-2366-BED8-74151FDD7699}"/>
                </a:ext>
              </a:extLst>
            </p:cNvPr>
            <p:cNvCxnSpPr>
              <a:cxnSpLocks/>
            </p:cNvCxnSpPr>
            <p:nvPr/>
          </p:nvCxnSpPr>
          <p:spPr>
            <a:xfrm>
              <a:off x="3995936" y="1988611"/>
              <a:ext cx="0" cy="31562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8" name="Rectangle 5">
              <a:extLst>
                <a:ext uri="{FF2B5EF4-FFF2-40B4-BE49-F238E27FC236}">
                  <a16:creationId xmlns:a16="http://schemas.microsoft.com/office/drawing/2014/main" id="{0BD2CBDE-1743-B4C3-755E-60B519BAB67F}"/>
                </a:ext>
              </a:extLst>
            </p:cNvPr>
            <p:cNvSpPr/>
            <p:nvPr/>
          </p:nvSpPr>
          <p:spPr>
            <a:xfrm>
              <a:off x="832543" y="1512450"/>
              <a:ext cx="1513674" cy="91328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البحث بأحد الحقول التالية(رقم خطاب الضمان، او رقم المشروع ، او رقم  الطلب ) </a:t>
              </a:r>
            </a:p>
          </p:txBody>
        </p:sp>
        <p:sp>
          <p:nvSpPr>
            <p:cNvPr id="19" name="Oval 6">
              <a:extLst>
                <a:ext uri="{FF2B5EF4-FFF2-40B4-BE49-F238E27FC236}">
                  <a16:creationId xmlns:a16="http://schemas.microsoft.com/office/drawing/2014/main" id="{CF656099-6A95-A7F2-D2D6-0401E03FBDB0}"/>
                </a:ext>
              </a:extLst>
            </p:cNvPr>
            <p:cNvSpPr/>
            <p:nvPr/>
          </p:nvSpPr>
          <p:spPr>
            <a:xfrm>
              <a:off x="2346218" y="1684469"/>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23" name="رابط مستقيم 22">
              <a:extLst>
                <a:ext uri="{FF2B5EF4-FFF2-40B4-BE49-F238E27FC236}">
                  <a16:creationId xmlns:a16="http://schemas.microsoft.com/office/drawing/2014/main" id="{E312FE26-CC80-E9DE-F610-84E28A9BE2B9}"/>
                </a:ext>
              </a:extLst>
            </p:cNvPr>
            <p:cNvCxnSpPr>
              <a:cxnSpLocks/>
            </p:cNvCxnSpPr>
            <p:nvPr/>
          </p:nvCxnSpPr>
          <p:spPr>
            <a:xfrm flipH="1">
              <a:off x="2346218" y="1972501"/>
              <a:ext cx="3233894" cy="1611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Arrow Connector 4">
              <a:extLst>
                <a:ext uri="{FF2B5EF4-FFF2-40B4-BE49-F238E27FC236}">
                  <a16:creationId xmlns:a16="http://schemas.microsoft.com/office/drawing/2014/main" id="{84E852EE-EB8D-4047-FBF8-4CDEECE40837}"/>
                </a:ext>
              </a:extLst>
            </p:cNvPr>
            <p:cNvCxnSpPr>
              <a:cxnSpLocks/>
            </p:cNvCxnSpPr>
            <p:nvPr/>
          </p:nvCxnSpPr>
          <p:spPr>
            <a:xfrm flipV="1">
              <a:off x="3275856" y="2420888"/>
              <a:ext cx="0" cy="321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0" name="Rectangle 5">
              <a:extLst>
                <a:ext uri="{FF2B5EF4-FFF2-40B4-BE49-F238E27FC236}">
                  <a16:creationId xmlns:a16="http://schemas.microsoft.com/office/drawing/2014/main" id="{22AB8E42-36CC-E547-44ED-F74FCD73C924}"/>
                </a:ext>
              </a:extLst>
            </p:cNvPr>
            <p:cNvSpPr/>
            <p:nvPr/>
          </p:nvSpPr>
          <p:spPr>
            <a:xfrm>
              <a:off x="2750232" y="2742436"/>
              <a:ext cx="1533733" cy="90258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endParaRPr lang="en-US" sz="1200" b="1" dirty="0"/>
            </a:p>
            <a:p>
              <a:pPr algn="ctr"/>
              <a:r>
                <a:rPr lang="ar-YE" sz="1200" b="1" dirty="0"/>
                <a:t>المؤشرات لترتيب ارقام خطابات الضمان اما تصاعدياً او تنازلياً</a:t>
              </a:r>
              <a:endParaRPr lang="ar-SA" sz="1200" b="1" dirty="0"/>
            </a:p>
          </p:txBody>
        </p:sp>
        <p:sp>
          <p:nvSpPr>
            <p:cNvPr id="31" name="Oval 6">
              <a:extLst>
                <a:ext uri="{FF2B5EF4-FFF2-40B4-BE49-F238E27FC236}">
                  <a16:creationId xmlns:a16="http://schemas.microsoft.com/office/drawing/2014/main" id="{264CAF94-03F2-F015-A74F-86DEA5F7BE92}"/>
                </a:ext>
              </a:extLst>
            </p:cNvPr>
            <p:cNvSpPr/>
            <p:nvPr/>
          </p:nvSpPr>
          <p:spPr>
            <a:xfrm>
              <a:off x="3304905" y="2490170"/>
              <a:ext cx="246694" cy="250214"/>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38" name="Rectangle 16">
              <a:extLst>
                <a:ext uri="{FF2B5EF4-FFF2-40B4-BE49-F238E27FC236}">
                  <a16:creationId xmlns:a16="http://schemas.microsoft.com/office/drawing/2014/main" id="{B9711B6F-5974-9A9C-5B0F-9BEC572E6E88}"/>
                </a:ext>
              </a:extLst>
            </p:cNvPr>
            <p:cNvSpPr/>
            <p:nvPr/>
          </p:nvSpPr>
          <p:spPr>
            <a:xfrm>
              <a:off x="1744584" y="4836028"/>
              <a:ext cx="1142431" cy="216024"/>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39" name="Straight Arrow Connector 11">
              <a:extLst>
                <a:ext uri="{FF2B5EF4-FFF2-40B4-BE49-F238E27FC236}">
                  <a16:creationId xmlns:a16="http://schemas.microsoft.com/office/drawing/2014/main" id="{12C0A6D6-E730-FE7C-9554-E08975F401E5}"/>
                </a:ext>
              </a:extLst>
            </p:cNvPr>
            <p:cNvCxnSpPr>
              <a:cxnSpLocks/>
            </p:cNvCxnSpPr>
            <p:nvPr/>
          </p:nvCxnSpPr>
          <p:spPr>
            <a:xfrm>
              <a:off x="1645403" y="4423311"/>
              <a:ext cx="299191" cy="40098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 name="Straight Arrow Connector 4">
              <a:extLst>
                <a:ext uri="{FF2B5EF4-FFF2-40B4-BE49-F238E27FC236}">
                  <a16:creationId xmlns:a16="http://schemas.microsoft.com/office/drawing/2014/main" id="{90807D40-C50E-BA14-BB2E-392B4173675A}"/>
                </a:ext>
              </a:extLst>
            </p:cNvPr>
            <p:cNvCxnSpPr>
              <a:cxnSpLocks/>
            </p:cNvCxnSpPr>
            <p:nvPr/>
          </p:nvCxnSpPr>
          <p:spPr>
            <a:xfrm>
              <a:off x="4932040" y="1988611"/>
              <a:ext cx="0" cy="2959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 name="Straight Arrow Connector 4">
              <a:extLst>
                <a:ext uri="{FF2B5EF4-FFF2-40B4-BE49-F238E27FC236}">
                  <a16:creationId xmlns:a16="http://schemas.microsoft.com/office/drawing/2014/main" id="{F1211990-1451-B678-E3F9-39ACB2EE9622}"/>
                </a:ext>
              </a:extLst>
            </p:cNvPr>
            <p:cNvCxnSpPr>
              <a:cxnSpLocks/>
            </p:cNvCxnSpPr>
            <p:nvPr/>
          </p:nvCxnSpPr>
          <p:spPr>
            <a:xfrm>
              <a:off x="5580112" y="1976777"/>
              <a:ext cx="0" cy="35480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3443672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مجموعة 12">
            <a:extLst>
              <a:ext uri="{FF2B5EF4-FFF2-40B4-BE49-F238E27FC236}">
                <a16:creationId xmlns:a16="http://schemas.microsoft.com/office/drawing/2014/main" id="{19068813-5591-07AF-8729-453C251A9A87}"/>
              </a:ext>
            </a:extLst>
          </p:cNvPr>
          <p:cNvGrpSpPr/>
          <p:nvPr/>
        </p:nvGrpSpPr>
        <p:grpSpPr>
          <a:xfrm>
            <a:off x="755576" y="592346"/>
            <a:ext cx="8142697" cy="5673308"/>
            <a:chOff x="854139" y="476672"/>
            <a:chExt cx="8142697" cy="5673308"/>
          </a:xfrm>
        </p:grpSpPr>
        <p:pic>
          <p:nvPicPr>
            <p:cNvPr id="12" name="صورة 11">
              <a:extLst>
                <a:ext uri="{FF2B5EF4-FFF2-40B4-BE49-F238E27FC236}">
                  <a16:creationId xmlns:a16="http://schemas.microsoft.com/office/drawing/2014/main" id="{1916D349-130E-3F4F-595E-9602241E0F4D}"/>
                </a:ext>
              </a:extLst>
            </p:cNvPr>
            <p:cNvPicPr>
              <a:picLocks noChangeAspect="1"/>
            </p:cNvPicPr>
            <p:nvPr/>
          </p:nvPicPr>
          <p:blipFill rotWithShape="1">
            <a:blip r:embed="rId2"/>
            <a:srcRect t="8776" b="4842"/>
            <a:stretch/>
          </p:blipFill>
          <p:spPr>
            <a:xfrm>
              <a:off x="854139" y="1727311"/>
              <a:ext cx="7074824" cy="4422669"/>
            </a:xfrm>
            <a:prstGeom prst="rect">
              <a:avLst/>
            </a:prstGeom>
          </p:spPr>
        </p:pic>
        <p:pic>
          <p:nvPicPr>
            <p:cNvPr id="11" name="Picture 4">
              <a:extLst>
                <a:ext uri="{FF2B5EF4-FFF2-40B4-BE49-F238E27FC236}">
                  <a16:creationId xmlns:a16="http://schemas.microsoft.com/office/drawing/2014/main" id="{5E395604-E6E7-4644-0075-1D7B09D32BCF}"/>
                </a:ext>
              </a:extLst>
            </p:cNvPr>
            <p:cNvPicPr>
              <a:picLocks noChangeAspect="1"/>
            </p:cNvPicPr>
            <p:nvPr/>
          </p:nvPicPr>
          <p:blipFill rotWithShape="1">
            <a:blip r:embed="rId3"/>
            <a:srcRect l="9765" t="23152" r="11212" b="8344"/>
            <a:stretch/>
          </p:blipFill>
          <p:spPr bwMode="auto">
            <a:xfrm>
              <a:off x="2123728" y="1782844"/>
              <a:ext cx="5785201" cy="4367136"/>
            </a:xfrm>
            <a:prstGeom prst="rect">
              <a:avLst/>
            </a:prstGeom>
            <a:ln>
              <a:noFill/>
            </a:ln>
            <a:extLst>
              <a:ext uri="{53640926-AAD7-44D8-BBD7-CCE9431645EC}">
                <a14:shadowObscured xmlns:a14="http://schemas.microsoft.com/office/drawing/2010/main"/>
              </a:ext>
            </a:extLst>
          </p:spPr>
        </p:pic>
        <p:sp>
          <p:nvSpPr>
            <p:cNvPr id="4" name="Rectangle 1">
              <a:extLst>
                <a:ext uri="{FF2B5EF4-FFF2-40B4-BE49-F238E27FC236}">
                  <a16:creationId xmlns:a16="http://schemas.microsoft.com/office/drawing/2014/main" id="{06FB298E-3D1B-9155-F32A-1A983103D5B2}"/>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a:t>
              </a:r>
              <a:r>
                <a:rPr lang="ar-SA" sz="2000" b="1" dirty="0"/>
                <a:t> عرض خطابات الضمان الألكترونية </a:t>
              </a:r>
              <a:r>
                <a:rPr lang="ar-YE" sz="2000" b="1" dirty="0"/>
                <a:t> (</a:t>
              </a:r>
              <a:r>
                <a:rPr lang="en-US" sz="2000" b="1" dirty="0"/>
                <a:t>.LCLG</a:t>
              </a:r>
              <a:r>
                <a:rPr lang="ar-YE" sz="2000" b="1" dirty="0"/>
                <a:t>)</a:t>
              </a:r>
              <a:endParaRPr lang="en-US" sz="2000" b="1" dirty="0"/>
            </a:p>
          </p:txBody>
        </p:sp>
        <p:cxnSp>
          <p:nvCxnSpPr>
            <p:cNvPr id="5" name="Straight Arrow Connector 4">
              <a:extLst>
                <a:ext uri="{FF2B5EF4-FFF2-40B4-BE49-F238E27FC236}">
                  <a16:creationId xmlns:a16="http://schemas.microsoft.com/office/drawing/2014/main" id="{C7844112-F25C-3A0A-1145-79A64A80D21A}"/>
                </a:ext>
              </a:extLst>
            </p:cNvPr>
            <p:cNvCxnSpPr/>
            <p:nvPr/>
          </p:nvCxnSpPr>
          <p:spPr>
            <a:xfrm flipH="1">
              <a:off x="7234737" y="2719346"/>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6" name="Rectangle 5">
              <a:extLst>
                <a:ext uri="{FF2B5EF4-FFF2-40B4-BE49-F238E27FC236}">
                  <a16:creationId xmlns:a16="http://schemas.microsoft.com/office/drawing/2014/main" id="{0275D29E-176A-7009-E484-A9AA8CC06716}"/>
                </a:ext>
              </a:extLst>
            </p:cNvPr>
            <p:cNvSpPr/>
            <p:nvPr/>
          </p:nvSpPr>
          <p:spPr>
            <a:xfrm>
              <a:off x="7988905" y="2375478"/>
              <a:ext cx="1007931" cy="1656185"/>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print</a:t>
              </a:r>
              <a:endParaRPr lang="ar-SA" sz="1200" b="1" dirty="0"/>
            </a:p>
            <a:p>
              <a:pPr algn="ctr"/>
              <a:r>
                <a:rPr lang="ar-SA" sz="1200" b="1" dirty="0"/>
                <a:t>لطباعة وثيقة العقد  حيت يتم انتقال الخطاب الى واجهة الاعتماد بعد الطباعة  </a:t>
              </a:r>
            </a:p>
          </p:txBody>
        </p:sp>
        <p:sp>
          <p:nvSpPr>
            <p:cNvPr id="7" name="Oval 6">
              <a:extLst>
                <a:ext uri="{FF2B5EF4-FFF2-40B4-BE49-F238E27FC236}">
                  <a16:creationId xmlns:a16="http://schemas.microsoft.com/office/drawing/2014/main" id="{36EDD8F8-ADA1-F800-5DD4-BB8F3F576432}"/>
                </a:ext>
              </a:extLst>
            </p:cNvPr>
            <p:cNvSpPr/>
            <p:nvPr/>
          </p:nvSpPr>
          <p:spPr>
            <a:xfrm>
              <a:off x="7738793" y="2472289"/>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8" name="Straight Arrow Connector 4">
              <a:extLst>
                <a:ext uri="{FF2B5EF4-FFF2-40B4-BE49-F238E27FC236}">
                  <a16:creationId xmlns:a16="http://schemas.microsoft.com/office/drawing/2014/main" id="{B7CB3A9B-9F8D-D637-429A-001C39F3D034}"/>
                </a:ext>
              </a:extLst>
            </p:cNvPr>
            <p:cNvCxnSpPr>
              <a:cxnSpLocks/>
            </p:cNvCxnSpPr>
            <p:nvPr/>
          </p:nvCxnSpPr>
          <p:spPr>
            <a:xfrm flipH="1">
              <a:off x="7656155" y="4766366"/>
              <a:ext cx="33682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 name="Rectangle 5">
              <a:extLst>
                <a:ext uri="{FF2B5EF4-FFF2-40B4-BE49-F238E27FC236}">
                  <a16:creationId xmlns:a16="http://schemas.microsoft.com/office/drawing/2014/main" id="{2D66BEB7-EB35-2E34-38D0-52E3C3B3395E}"/>
                </a:ext>
              </a:extLst>
            </p:cNvPr>
            <p:cNvSpPr/>
            <p:nvPr/>
          </p:nvSpPr>
          <p:spPr>
            <a:xfrm>
              <a:off x="7933497" y="4627065"/>
              <a:ext cx="1007931" cy="91623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endParaRPr lang="en-US" sz="1200" b="1" dirty="0"/>
            </a:p>
            <a:p>
              <a:pPr algn="ctr"/>
              <a:r>
                <a:rPr lang="en-US" sz="1200" b="1" dirty="0"/>
                <a:t>Cancel </a:t>
              </a:r>
              <a:endParaRPr lang="ar-YE" sz="1200" b="1" dirty="0"/>
            </a:p>
            <a:p>
              <a:pPr algn="ctr"/>
              <a:r>
                <a:rPr lang="ar-YE" sz="1200" b="1" dirty="0"/>
                <a:t>لإلغاء الخطاب في حال عد الموافقة </a:t>
              </a:r>
              <a:endParaRPr lang="ar-SA" sz="1200" b="1" dirty="0"/>
            </a:p>
          </p:txBody>
        </p:sp>
        <p:sp>
          <p:nvSpPr>
            <p:cNvPr id="10" name="Oval 6">
              <a:extLst>
                <a:ext uri="{FF2B5EF4-FFF2-40B4-BE49-F238E27FC236}">
                  <a16:creationId xmlns:a16="http://schemas.microsoft.com/office/drawing/2014/main" id="{D3550B78-F6D2-0FDF-E098-83A59229AC69}"/>
                </a:ext>
              </a:extLst>
            </p:cNvPr>
            <p:cNvSpPr/>
            <p:nvPr/>
          </p:nvSpPr>
          <p:spPr>
            <a:xfrm>
              <a:off x="7786890" y="4549327"/>
              <a:ext cx="146607" cy="267427"/>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pic>
          <p:nvPicPr>
            <p:cNvPr id="2" name="صورة 1">
              <a:extLst>
                <a:ext uri="{FF2B5EF4-FFF2-40B4-BE49-F238E27FC236}">
                  <a16:creationId xmlns:a16="http://schemas.microsoft.com/office/drawing/2014/main" id="{310E830D-7DD0-3A53-BE04-605F80886194}"/>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a14:imgEffect>
                    </a14:imgLayer>
                  </a14:imgProps>
                </a:ext>
              </a:extLst>
            </a:blip>
            <a:srcRect l="18752" t="7980" r="13869" b="5179"/>
            <a:stretch/>
          </p:blipFill>
          <p:spPr>
            <a:xfrm>
              <a:off x="2207453" y="2355559"/>
              <a:ext cx="4896545" cy="3672408"/>
            </a:xfrm>
            <a:prstGeom prst="rect">
              <a:avLst/>
            </a:prstGeom>
          </p:spPr>
        </p:pic>
      </p:grpSp>
    </p:spTree>
    <p:extLst>
      <p:ext uri="{BB962C8B-B14F-4D97-AF65-F5344CB8AC3E}">
        <p14:creationId xmlns:p14="http://schemas.microsoft.com/office/powerpoint/2010/main" val="2194230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مجموعة 9">
            <a:extLst>
              <a:ext uri="{FF2B5EF4-FFF2-40B4-BE49-F238E27FC236}">
                <a16:creationId xmlns:a16="http://schemas.microsoft.com/office/drawing/2014/main" id="{50BEECF9-B636-C652-0699-5FF81C7CAFC7}"/>
              </a:ext>
            </a:extLst>
          </p:cNvPr>
          <p:cNvGrpSpPr/>
          <p:nvPr/>
        </p:nvGrpSpPr>
        <p:grpSpPr>
          <a:xfrm>
            <a:off x="1160752" y="476672"/>
            <a:ext cx="7805242" cy="5681806"/>
            <a:chOff x="1160752" y="476672"/>
            <a:chExt cx="7805242" cy="5681806"/>
          </a:xfrm>
        </p:grpSpPr>
        <p:pic>
          <p:nvPicPr>
            <p:cNvPr id="3" name="صورة 2">
              <a:extLst>
                <a:ext uri="{FF2B5EF4-FFF2-40B4-BE49-F238E27FC236}">
                  <a16:creationId xmlns:a16="http://schemas.microsoft.com/office/drawing/2014/main" id="{DE487B27-903A-BE0D-C357-9927ABF13A18}"/>
                </a:ext>
              </a:extLst>
            </p:cNvPr>
            <p:cNvPicPr>
              <a:picLocks noChangeAspect="1"/>
            </p:cNvPicPr>
            <p:nvPr/>
          </p:nvPicPr>
          <p:blipFill rotWithShape="1">
            <a:blip r:embed="rId2"/>
            <a:srcRect t="8776" b="4842"/>
            <a:stretch/>
          </p:blipFill>
          <p:spPr>
            <a:xfrm>
              <a:off x="1160752" y="1735809"/>
              <a:ext cx="6822496" cy="4422669"/>
            </a:xfrm>
            <a:prstGeom prst="rect">
              <a:avLst/>
            </a:prstGeom>
          </p:spPr>
        </p:pic>
        <p:pic>
          <p:nvPicPr>
            <p:cNvPr id="4" name="Picture 1">
              <a:extLst>
                <a:ext uri="{FF2B5EF4-FFF2-40B4-BE49-F238E27FC236}">
                  <a16:creationId xmlns:a16="http://schemas.microsoft.com/office/drawing/2014/main" id="{EE03C407-5E15-1C18-E9A3-7069A636C135}"/>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5"/>
                      </a14:imgEffect>
                    </a14:imgLayer>
                  </a14:imgProps>
                </a:ext>
              </a:extLst>
            </a:blip>
            <a:srcRect l="21445" t="23473" r="10688" b="9646"/>
            <a:stretch/>
          </p:blipFill>
          <p:spPr bwMode="auto">
            <a:xfrm>
              <a:off x="2376756" y="1760602"/>
              <a:ext cx="5606491" cy="4384326"/>
            </a:xfrm>
            <a:prstGeom prst="rect">
              <a:avLst/>
            </a:prstGeom>
            <a:ln>
              <a:noFill/>
            </a:ln>
            <a:extLst>
              <a:ext uri="{53640926-AAD7-44D8-BBD7-CCE9431645EC}">
                <a14:shadowObscured xmlns:a14="http://schemas.microsoft.com/office/drawing/2010/main"/>
              </a:ext>
            </a:extLst>
          </p:spPr>
        </p:pic>
        <p:sp>
          <p:nvSpPr>
            <p:cNvPr id="6" name="Rectangle 1">
              <a:extLst>
                <a:ext uri="{FF2B5EF4-FFF2-40B4-BE49-F238E27FC236}">
                  <a16:creationId xmlns:a16="http://schemas.microsoft.com/office/drawing/2014/main" id="{D50F52D5-6CFB-160D-BA8A-E64B2DD08759}"/>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a:t>
              </a:r>
              <a:r>
                <a:rPr lang="ar-SA" sz="2000" b="1" dirty="0"/>
                <a:t> اعتماد خطابات الضمان الألكترونية </a:t>
              </a:r>
              <a:r>
                <a:rPr lang="ar-YE" sz="2000" b="1" dirty="0"/>
                <a:t> (</a:t>
              </a:r>
              <a:r>
                <a:rPr lang="en-US" sz="2000" b="1" dirty="0"/>
                <a:t>.LCLG</a:t>
              </a:r>
              <a:r>
                <a:rPr lang="ar-YE" sz="2000" b="1" dirty="0"/>
                <a:t>)</a:t>
              </a:r>
              <a:endParaRPr lang="en-US" sz="2000" b="1" dirty="0"/>
            </a:p>
          </p:txBody>
        </p:sp>
        <p:cxnSp>
          <p:nvCxnSpPr>
            <p:cNvPr id="7" name="Straight Arrow Connector 4">
              <a:extLst>
                <a:ext uri="{FF2B5EF4-FFF2-40B4-BE49-F238E27FC236}">
                  <a16:creationId xmlns:a16="http://schemas.microsoft.com/office/drawing/2014/main" id="{EA915AD4-A8FA-BE8D-2328-FB519697E1D1}"/>
                </a:ext>
              </a:extLst>
            </p:cNvPr>
            <p:cNvCxnSpPr>
              <a:cxnSpLocks/>
            </p:cNvCxnSpPr>
            <p:nvPr/>
          </p:nvCxnSpPr>
          <p:spPr>
            <a:xfrm flipH="1">
              <a:off x="6686787" y="2081454"/>
              <a:ext cx="78093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Oval 6">
              <a:extLst>
                <a:ext uri="{FF2B5EF4-FFF2-40B4-BE49-F238E27FC236}">
                  <a16:creationId xmlns:a16="http://schemas.microsoft.com/office/drawing/2014/main" id="{5094DDCE-B25E-81D7-AD7A-4B41C485C591}"/>
                </a:ext>
              </a:extLst>
            </p:cNvPr>
            <p:cNvSpPr/>
            <p:nvPr/>
          </p:nvSpPr>
          <p:spPr>
            <a:xfrm>
              <a:off x="7196783" y="179342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9" name="Rectangle 5">
              <a:extLst>
                <a:ext uri="{FF2B5EF4-FFF2-40B4-BE49-F238E27FC236}">
                  <a16:creationId xmlns:a16="http://schemas.microsoft.com/office/drawing/2014/main" id="{063989D9-FC89-944F-86A4-BA02D591B185}"/>
                </a:ext>
              </a:extLst>
            </p:cNvPr>
            <p:cNvSpPr/>
            <p:nvPr/>
          </p:nvSpPr>
          <p:spPr>
            <a:xfrm>
              <a:off x="7452320" y="1849809"/>
              <a:ext cx="1513674" cy="75179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Approved requests</a:t>
              </a:r>
              <a:endParaRPr lang="ar-SA" sz="1200" b="1" dirty="0"/>
            </a:p>
          </p:txBody>
        </p:sp>
      </p:grpSp>
    </p:spTree>
    <p:extLst>
      <p:ext uri="{BB962C8B-B14F-4D97-AF65-F5344CB8AC3E}">
        <p14:creationId xmlns:p14="http://schemas.microsoft.com/office/powerpoint/2010/main" val="735084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مجموعة 28">
            <a:extLst>
              <a:ext uri="{FF2B5EF4-FFF2-40B4-BE49-F238E27FC236}">
                <a16:creationId xmlns:a16="http://schemas.microsoft.com/office/drawing/2014/main" id="{2A3A3303-19DD-F55F-4C40-E6B7FE4F4A8F}"/>
              </a:ext>
            </a:extLst>
          </p:cNvPr>
          <p:cNvGrpSpPr/>
          <p:nvPr/>
        </p:nvGrpSpPr>
        <p:grpSpPr>
          <a:xfrm>
            <a:off x="1160752" y="476672"/>
            <a:ext cx="7842144" cy="5681806"/>
            <a:chOff x="1160752" y="476672"/>
            <a:chExt cx="7842144" cy="5681806"/>
          </a:xfrm>
        </p:grpSpPr>
        <p:pic>
          <p:nvPicPr>
            <p:cNvPr id="2" name="صورة 1">
              <a:extLst>
                <a:ext uri="{FF2B5EF4-FFF2-40B4-BE49-F238E27FC236}">
                  <a16:creationId xmlns:a16="http://schemas.microsoft.com/office/drawing/2014/main" id="{225ED280-DEDD-2C12-0D22-FE5E90F69B64}"/>
                </a:ext>
              </a:extLst>
            </p:cNvPr>
            <p:cNvPicPr>
              <a:picLocks noChangeAspect="1"/>
            </p:cNvPicPr>
            <p:nvPr/>
          </p:nvPicPr>
          <p:blipFill rotWithShape="1">
            <a:blip r:embed="rId2"/>
            <a:srcRect t="8776" b="4842"/>
            <a:stretch/>
          </p:blipFill>
          <p:spPr>
            <a:xfrm>
              <a:off x="1160752" y="1735809"/>
              <a:ext cx="6822496" cy="4422669"/>
            </a:xfrm>
            <a:prstGeom prst="rect">
              <a:avLst/>
            </a:prstGeom>
          </p:spPr>
        </p:pic>
        <p:pic>
          <p:nvPicPr>
            <p:cNvPr id="3" name="Picture 9">
              <a:extLst>
                <a:ext uri="{FF2B5EF4-FFF2-40B4-BE49-F238E27FC236}">
                  <a16:creationId xmlns:a16="http://schemas.microsoft.com/office/drawing/2014/main" id="{AE4CD8C8-735B-CA2F-E4DD-44A605AF4648}"/>
                </a:ext>
              </a:extLst>
            </p:cNvPr>
            <p:cNvPicPr>
              <a:picLocks noChangeAspect="1"/>
            </p:cNvPicPr>
            <p:nvPr/>
          </p:nvPicPr>
          <p:blipFill rotWithShape="1">
            <a:blip r:embed="rId3"/>
            <a:srcRect l="21406" t="22830" r="11031" b="9311"/>
            <a:stretch/>
          </p:blipFill>
          <p:spPr bwMode="auto">
            <a:xfrm>
              <a:off x="2448094" y="1820726"/>
              <a:ext cx="5491918" cy="4321626"/>
            </a:xfrm>
            <a:prstGeom prst="rect">
              <a:avLst/>
            </a:prstGeom>
            <a:ln>
              <a:noFill/>
            </a:ln>
            <a:extLst>
              <a:ext uri="{53640926-AAD7-44D8-BBD7-CCE9431645EC}">
                <a14:shadowObscured xmlns:a14="http://schemas.microsoft.com/office/drawing/2010/main"/>
              </a:ext>
            </a:extLst>
          </p:spPr>
        </p:pic>
        <p:sp>
          <p:nvSpPr>
            <p:cNvPr id="4" name="Rectangle 1">
              <a:extLst>
                <a:ext uri="{FF2B5EF4-FFF2-40B4-BE49-F238E27FC236}">
                  <a16:creationId xmlns:a16="http://schemas.microsoft.com/office/drawing/2014/main" id="{9A66A7C4-061B-F00E-2E3A-43C63357F0FB}"/>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عرض  شاشة</a:t>
              </a:r>
              <a:r>
                <a:rPr lang="ar-SA" sz="2000" b="1" dirty="0"/>
                <a:t> اعتماد خطابات الضمان الألكترونية </a:t>
              </a:r>
              <a:r>
                <a:rPr lang="ar-YE" sz="2000" b="1" dirty="0"/>
                <a:t> (</a:t>
              </a:r>
              <a:r>
                <a:rPr lang="en-US" sz="2000" b="1" dirty="0"/>
                <a:t>.LCLG</a:t>
              </a:r>
              <a:r>
                <a:rPr lang="ar-YE" sz="2000" b="1" dirty="0"/>
                <a:t>)</a:t>
              </a:r>
              <a:endParaRPr lang="en-US" sz="2000" b="1" dirty="0"/>
            </a:p>
          </p:txBody>
        </p:sp>
        <p:cxnSp>
          <p:nvCxnSpPr>
            <p:cNvPr id="5" name="Straight Arrow Connector 4">
              <a:extLst>
                <a:ext uri="{FF2B5EF4-FFF2-40B4-BE49-F238E27FC236}">
                  <a16:creationId xmlns:a16="http://schemas.microsoft.com/office/drawing/2014/main" id="{DD6F51EF-3B23-C8B7-A588-629FBDDDFB6A}"/>
                </a:ext>
              </a:extLst>
            </p:cNvPr>
            <p:cNvCxnSpPr>
              <a:cxnSpLocks/>
            </p:cNvCxnSpPr>
            <p:nvPr/>
          </p:nvCxnSpPr>
          <p:spPr>
            <a:xfrm flipH="1">
              <a:off x="4170448" y="2460471"/>
              <a:ext cx="198572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6" name="Rectangle 5">
              <a:extLst>
                <a:ext uri="{FF2B5EF4-FFF2-40B4-BE49-F238E27FC236}">
                  <a16:creationId xmlns:a16="http://schemas.microsoft.com/office/drawing/2014/main" id="{3CA5C986-1EC8-6EF9-E880-9BC3E2A53037}"/>
                </a:ext>
              </a:extLst>
            </p:cNvPr>
            <p:cNvSpPr/>
            <p:nvPr/>
          </p:nvSpPr>
          <p:spPr>
            <a:xfrm>
              <a:off x="6067704" y="2440458"/>
              <a:ext cx="1835975" cy="2381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 البحث بغرض خطاب الضمان</a:t>
              </a:r>
              <a:endParaRPr lang="en-US" sz="1200" b="1" dirty="0"/>
            </a:p>
          </p:txBody>
        </p:sp>
        <p:sp>
          <p:nvSpPr>
            <p:cNvPr id="7" name="Oval 6">
              <a:extLst>
                <a:ext uri="{FF2B5EF4-FFF2-40B4-BE49-F238E27FC236}">
                  <a16:creationId xmlns:a16="http://schemas.microsoft.com/office/drawing/2014/main" id="{2CA4EC8C-CD3B-1553-6768-6F50024D5421}"/>
                </a:ext>
              </a:extLst>
            </p:cNvPr>
            <p:cNvSpPr/>
            <p:nvPr/>
          </p:nvSpPr>
          <p:spPr>
            <a:xfrm>
              <a:off x="5760919" y="182072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8" name="Straight Arrow Connector 4">
              <a:extLst>
                <a:ext uri="{FF2B5EF4-FFF2-40B4-BE49-F238E27FC236}">
                  <a16:creationId xmlns:a16="http://schemas.microsoft.com/office/drawing/2014/main" id="{81C2693C-85B1-F2C8-AC86-0B547F93A847}"/>
                </a:ext>
              </a:extLst>
            </p:cNvPr>
            <p:cNvCxnSpPr>
              <a:cxnSpLocks/>
            </p:cNvCxnSpPr>
            <p:nvPr/>
          </p:nvCxnSpPr>
          <p:spPr>
            <a:xfrm flipH="1" flipV="1">
              <a:off x="4365161" y="2266208"/>
              <a:ext cx="1122187" cy="806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 name="Rectangle 5">
              <a:extLst>
                <a:ext uri="{FF2B5EF4-FFF2-40B4-BE49-F238E27FC236}">
                  <a16:creationId xmlns:a16="http://schemas.microsoft.com/office/drawing/2014/main" id="{845E7980-C018-AFD0-F03C-E173C0C5D053}"/>
                </a:ext>
              </a:extLst>
            </p:cNvPr>
            <p:cNvSpPr/>
            <p:nvPr/>
          </p:nvSpPr>
          <p:spPr>
            <a:xfrm>
              <a:off x="5269006" y="2130255"/>
              <a:ext cx="2039297" cy="28803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البحث باسم مقدم خطاب الضمان </a:t>
              </a:r>
            </a:p>
          </p:txBody>
        </p:sp>
        <p:sp>
          <p:nvSpPr>
            <p:cNvPr id="14" name="Rectangle 5">
              <a:extLst>
                <a:ext uri="{FF2B5EF4-FFF2-40B4-BE49-F238E27FC236}">
                  <a16:creationId xmlns:a16="http://schemas.microsoft.com/office/drawing/2014/main" id="{0E1D7EA3-9B07-F06A-C13E-B740DC811C59}"/>
                </a:ext>
              </a:extLst>
            </p:cNvPr>
            <p:cNvSpPr/>
            <p:nvPr/>
          </p:nvSpPr>
          <p:spPr>
            <a:xfrm>
              <a:off x="6067704" y="2741705"/>
              <a:ext cx="1915543" cy="23716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 البحث بتاريخ طباعة عقد الخطاب </a:t>
              </a:r>
              <a:endParaRPr lang="en-US" sz="1200" b="1" dirty="0"/>
            </a:p>
          </p:txBody>
        </p:sp>
        <p:sp>
          <p:nvSpPr>
            <p:cNvPr id="15" name="Rectangle 5">
              <a:extLst>
                <a:ext uri="{FF2B5EF4-FFF2-40B4-BE49-F238E27FC236}">
                  <a16:creationId xmlns:a16="http://schemas.microsoft.com/office/drawing/2014/main" id="{28A781FC-8CD3-9D21-F418-D50B1C863A60}"/>
                </a:ext>
              </a:extLst>
            </p:cNvPr>
            <p:cNvSpPr/>
            <p:nvPr/>
          </p:nvSpPr>
          <p:spPr>
            <a:xfrm>
              <a:off x="5019017" y="3010346"/>
              <a:ext cx="1915544" cy="22521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 البحث بتاريخ اغلاق المشروع</a:t>
              </a:r>
              <a:endParaRPr lang="en-US" sz="1200" b="1" dirty="0"/>
            </a:p>
          </p:txBody>
        </p:sp>
        <p:sp>
          <p:nvSpPr>
            <p:cNvPr id="16" name="Rectangle 5">
              <a:extLst>
                <a:ext uri="{FF2B5EF4-FFF2-40B4-BE49-F238E27FC236}">
                  <a16:creationId xmlns:a16="http://schemas.microsoft.com/office/drawing/2014/main" id="{048CFE13-296D-3524-64D8-36EA1DC6D23D}"/>
                </a:ext>
              </a:extLst>
            </p:cNvPr>
            <p:cNvSpPr/>
            <p:nvPr/>
          </p:nvSpPr>
          <p:spPr>
            <a:xfrm>
              <a:off x="5019017" y="3276160"/>
              <a:ext cx="1915544" cy="26667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 البحث بحسب مبلغ الخطاب </a:t>
              </a:r>
              <a:endParaRPr lang="en-US" sz="1200" b="1" dirty="0"/>
            </a:p>
          </p:txBody>
        </p:sp>
        <p:cxnSp>
          <p:nvCxnSpPr>
            <p:cNvPr id="17" name="Straight Arrow Connector 4">
              <a:extLst>
                <a:ext uri="{FF2B5EF4-FFF2-40B4-BE49-F238E27FC236}">
                  <a16:creationId xmlns:a16="http://schemas.microsoft.com/office/drawing/2014/main" id="{CCBCBDA5-0777-DC5B-A23D-B4C8702308AC}"/>
                </a:ext>
              </a:extLst>
            </p:cNvPr>
            <p:cNvCxnSpPr>
              <a:cxnSpLocks/>
            </p:cNvCxnSpPr>
            <p:nvPr/>
          </p:nvCxnSpPr>
          <p:spPr>
            <a:xfrm flipV="1">
              <a:off x="5426972" y="2608090"/>
              <a:ext cx="0" cy="27762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Straight Arrow Connector 4">
              <a:extLst>
                <a:ext uri="{FF2B5EF4-FFF2-40B4-BE49-F238E27FC236}">
                  <a16:creationId xmlns:a16="http://schemas.microsoft.com/office/drawing/2014/main" id="{49B39CF2-6C7E-74FF-6943-B800453C26B3}"/>
                </a:ext>
              </a:extLst>
            </p:cNvPr>
            <p:cNvCxnSpPr>
              <a:cxnSpLocks/>
            </p:cNvCxnSpPr>
            <p:nvPr/>
          </p:nvCxnSpPr>
          <p:spPr>
            <a:xfrm flipV="1">
              <a:off x="4642167" y="2885719"/>
              <a:ext cx="0" cy="26722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4">
              <a:extLst>
                <a:ext uri="{FF2B5EF4-FFF2-40B4-BE49-F238E27FC236}">
                  <a16:creationId xmlns:a16="http://schemas.microsoft.com/office/drawing/2014/main" id="{8758FF06-70DA-CEE8-8A8B-341AC75C77DA}"/>
                </a:ext>
              </a:extLst>
            </p:cNvPr>
            <p:cNvCxnSpPr>
              <a:cxnSpLocks/>
            </p:cNvCxnSpPr>
            <p:nvPr/>
          </p:nvCxnSpPr>
          <p:spPr>
            <a:xfrm flipV="1">
              <a:off x="3563888" y="3106948"/>
              <a:ext cx="0" cy="322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5" name="رابط مستقيم 24">
              <a:extLst>
                <a:ext uri="{FF2B5EF4-FFF2-40B4-BE49-F238E27FC236}">
                  <a16:creationId xmlns:a16="http://schemas.microsoft.com/office/drawing/2014/main" id="{6697C64D-0654-EE2A-55EE-F1A24574C5C9}"/>
                </a:ext>
              </a:extLst>
            </p:cNvPr>
            <p:cNvCxnSpPr>
              <a:cxnSpLocks/>
              <a:endCxn id="14" idx="1"/>
            </p:cNvCxnSpPr>
            <p:nvPr/>
          </p:nvCxnSpPr>
          <p:spPr>
            <a:xfrm>
              <a:off x="5426972" y="2860287"/>
              <a:ext cx="640732"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رابط مستقيم 26">
              <a:extLst>
                <a:ext uri="{FF2B5EF4-FFF2-40B4-BE49-F238E27FC236}">
                  <a16:creationId xmlns:a16="http://schemas.microsoft.com/office/drawing/2014/main" id="{EA5100CF-DB00-CB0D-2B18-BB67CE78C2CC}"/>
                </a:ext>
              </a:extLst>
            </p:cNvPr>
            <p:cNvCxnSpPr>
              <a:cxnSpLocks/>
            </p:cNvCxnSpPr>
            <p:nvPr/>
          </p:nvCxnSpPr>
          <p:spPr>
            <a:xfrm flipV="1">
              <a:off x="4629753" y="3152357"/>
              <a:ext cx="361718" cy="16251"/>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رابط مستقيم 27">
              <a:extLst>
                <a:ext uri="{FF2B5EF4-FFF2-40B4-BE49-F238E27FC236}">
                  <a16:creationId xmlns:a16="http://schemas.microsoft.com/office/drawing/2014/main" id="{33973548-473B-6181-03A4-831CE0920B95}"/>
                </a:ext>
              </a:extLst>
            </p:cNvPr>
            <p:cNvCxnSpPr>
              <a:cxnSpLocks/>
            </p:cNvCxnSpPr>
            <p:nvPr/>
          </p:nvCxnSpPr>
          <p:spPr>
            <a:xfrm>
              <a:off x="3580347" y="3430022"/>
              <a:ext cx="1413777" cy="0"/>
            </a:xfrm>
            <a:prstGeom prst="line">
              <a:avLst/>
            </a:prstGeom>
          </p:spPr>
          <p:style>
            <a:lnRef idx="3">
              <a:schemeClr val="accent2"/>
            </a:lnRef>
            <a:fillRef idx="0">
              <a:schemeClr val="accent2"/>
            </a:fillRef>
            <a:effectRef idx="2">
              <a:schemeClr val="accent2"/>
            </a:effectRef>
            <a:fontRef idx="minor">
              <a:schemeClr val="tx1"/>
            </a:fontRef>
          </p:style>
        </p:cxnSp>
        <p:sp>
          <p:nvSpPr>
            <p:cNvPr id="37" name="Rectangle 5">
              <a:extLst>
                <a:ext uri="{FF2B5EF4-FFF2-40B4-BE49-F238E27FC236}">
                  <a16:creationId xmlns:a16="http://schemas.microsoft.com/office/drawing/2014/main" id="{532EDA4D-0CF9-A2E2-7C03-BD9C1A37E4EF}"/>
                </a:ext>
              </a:extLst>
            </p:cNvPr>
            <p:cNvSpPr/>
            <p:nvPr/>
          </p:nvSpPr>
          <p:spPr>
            <a:xfrm>
              <a:off x="8078715" y="2859891"/>
              <a:ext cx="873651" cy="52441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search</a:t>
              </a:r>
              <a:r>
                <a:rPr lang="ar-SA" sz="1200" b="1" dirty="0"/>
                <a:t> للبحث </a:t>
              </a:r>
            </a:p>
          </p:txBody>
        </p:sp>
        <p:sp>
          <p:nvSpPr>
            <p:cNvPr id="38" name="Rectangle 5">
              <a:extLst>
                <a:ext uri="{FF2B5EF4-FFF2-40B4-BE49-F238E27FC236}">
                  <a16:creationId xmlns:a16="http://schemas.microsoft.com/office/drawing/2014/main" id="{D54B35B3-522D-2744-256E-19B758417AEF}"/>
                </a:ext>
              </a:extLst>
            </p:cNvPr>
            <p:cNvSpPr/>
            <p:nvPr/>
          </p:nvSpPr>
          <p:spPr>
            <a:xfrm>
              <a:off x="8129245" y="3563319"/>
              <a:ext cx="873651" cy="65776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Reset </a:t>
              </a:r>
              <a:r>
                <a:rPr lang="ar-YE" sz="1200" b="1" dirty="0"/>
                <a:t>لتصفية خيارات البحث </a:t>
              </a:r>
              <a:endParaRPr lang="ar-SA" sz="1200" b="1" dirty="0"/>
            </a:p>
          </p:txBody>
        </p:sp>
        <p:cxnSp>
          <p:nvCxnSpPr>
            <p:cNvPr id="39" name="Straight Arrow Connector 4">
              <a:extLst>
                <a:ext uri="{FF2B5EF4-FFF2-40B4-BE49-F238E27FC236}">
                  <a16:creationId xmlns:a16="http://schemas.microsoft.com/office/drawing/2014/main" id="{9A4C6F25-58F9-AFBF-8BE6-1FDCDFD01555}"/>
                </a:ext>
              </a:extLst>
            </p:cNvPr>
            <p:cNvCxnSpPr>
              <a:cxnSpLocks/>
              <a:stCxn id="37" idx="1"/>
            </p:cNvCxnSpPr>
            <p:nvPr/>
          </p:nvCxnSpPr>
          <p:spPr>
            <a:xfrm flipH="1">
              <a:off x="7308303" y="3122097"/>
              <a:ext cx="770412" cy="1710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1" name="Straight Arrow Connector 4">
              <a:extLst>
                <a:ext uri="{FF2B5EF4-FFF2-40B4-BE49-F238E27FC236}">
                  <a16:creationId xmlns:a16="http://schemas.microsoft.com/office/drawing/2014/main" id="{D0AACA6A-9B88-8F9E-4C6F-7CB59CB1410E}"/>
                </a:ext>
              </a:extLst>
            </p:cNvPr>
            <p:cNvCxnSpPr>
              <a:cxnSpLocks/>
            </p:cNvCxnSpPr>
            <p:nvPr/>
          </p:nvCxnSpPr>
          <p:spPr>
            <a:xfrm flipH="1" flipV="1">
              <a:off x="7601748" y="3265431"/>
              <a:ext cx="5000" cy="39216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5" name="رابط مستقيم 44">
              <a:extLst>
                <a:ext uri="{FF2B5EF4-FFF2-40B4-BE49-F238E27FC236}">
                  <a16:creationId xmlns:a16="http://schemas.microsoft.com/office/drawing/2014/main" id="{409ADB5E-14D0-FE02-4075-E0BD116BA508}"/>
                </a:ext>
              </a:extLst>
            </p:cNvPr>
            <p:cNvCxnSpPr>
              <a:cxnSpLocks/>
            </p:cNvCxnSpPr>
            <p:nvPr/>
          </p:nvCxnSpPr>
          <p:spPr>
            <a:xfrm>
              <a:off x="7601748" y="3657600"/>
              <a:ext cx="527497" cy="0"/>
            </a:xfrm>
            <a:prstGeom prst="line">
              <a:avLst/>
            </a:prstGeom>
          </p:spPr>
          <p:style>
            <a:lnRef idx="3">
              <a:schemeClr val="accent2"/>
            </a:lnRef>
            <a:fillRef idx="0">
              <a:schemeClr val="accent2"/>
            </a:fillRef>
            <a:effectRef idx="2">
              <a:schemeClr val="accent2"/>
            </a:effectRef>
            <a:fontRef idx="minor">
              <a:schemeClr val="tx1"/>
            </a:fontRef>
          </p:style>
        </p:cxnSp>
        <p:sp>
          <p:nvSpPr>
            <p:cNvPr id="49" name="Oval 6">
              <a:extLst>
                <a:ext uri="{FF2B5EF4-FFF2-40B4-BE49-F238E27FC236}">
                  <a16:creationId xmlns:a16="http://schemas.microsoft.com/office/drawing/2014/main" id="{7BB75A16-EF59-E700-6565-7367DB1956C1}"/>
                </a:ext>
              </a:extLst>
            </p:cNvPr>
            <p:cNvSpPr/>
            <p:nvPr/>
          </p:nvSpPr>
          <p:spPr>
            <a:xfrm>
              <a:off x="8734602" y="258388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11" name="Rectangle 5">
              <a:extLst>
                <a:ext uri="{FF2B5EF4-FFF2-40B4-BE49-F238E27FC236}">
                  <a16:creationId xmlns:a16="http://schemas.microsoft.com/office/drawing/2014/main" id="{98B424B4-D4CF-3768-E552-B86BC85D3290}"/>
                </a:ext>
              </a:extLst>
            </p:cNvPr>
            <p:cNvSpPr/>
            <p:nvPr/>
          </p:nvSpPr>
          <p:spPr>
            <a:xfrm>
              <a:off x="4917866" y="3663974"/>
              <a:ext cx="1915544" cy="26667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 البحث بحسب حالة الخطاب </a:t>
              </a:r>
              <a:endParaRPr lang="en-US" sz="1200" b="1" dirty="0"/>
            </a:p>
          </p:txBody>
        </p:sp>
        <p:cxnSp>
          <p:nvCxnSpPr>
            <p:cNvPr id="21" name="Straight Arrow Connector 4">
              <a:extLst>
                <a:ext uri="{FF2B5EF4-FFF2-40B4-BE49-F238E27FC236}">
                  <a16:creationId xmlns:a16="http://schemas.microsoft.com/office/drawing/2014/main" id="{98D08264-357A-648F-FDB9-EED7816252B1}"/>
                </a:ext>
              </a:extLst>
            </p:cNvPr>
            <p:cNvCxnSpPr>
              <a:cxnSpLocks/>
              <a:stCxn id="11" idx="1"/>
            </p:cNvCxnSpPr>
            <p:nvPr/>
          </p:nvCxnSpPr>
          <p:spPr>
            <a:xfrm flipH="1">
              <a:off x="3347864" y="3797310"/>
              <a:ext cx="157000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311673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مجموعة 7">
            <a:extLst>
              <a:ext uri="{FF2B5EF4-FFF2-40B4-BE49-F238E27FC236}">
                <a16:creationId xmlns:a16="http://schemas.microsoft.com/office/drawing/2014/main" id="{D7C5F74A-9F8E-DBD6-D94D-EF48ED147F03}"/>
              </a:ext>
            </a:extLst>
          </p:cNvPr>
          <p:cNvGrpSpPr/>
          <p:nvPr/>
        </p:nvGrpSpPr>
        <p:grpSpPr>
          <a:xfrm>
            <a:off x="1160752" y="476672"/>
            <a:ext cx="8002853" cy="5681806"/>
            <a:chOff x="1160752" y="476672"/>
            <a:chExt cx="8002853" cy="5681806"/>
          </a:xfrm>
        </p:grpSpPr>
        <p:pic>
          <p:nvPicPr>
            <p:cNvPr id="2" name="صورة 1">
              <a:extLst>
                <a:ext uri="{FF2B5EF4-FFF2-40B4-BE49-F238E27FC236}">
                  <a16:creationId xmlns:a16="http://schemas.microsoft.com/office/drawing/2014/main" id="{AED6DC20-0CC8-0308-BEA7-82F4309457AA}"/>
                </a:ext>
              </a:extLst>
            </p:cNvPr>
            <p:cNvPicPr>
              <a:picLocks noChangeAspect="1"/>
            </p:cNvPicPr>
            <p:nvPr/>
          </p:nvPicPr>
          <p:blipFill rotWithShape="1">
            <a:blip r:embed="rId2"/>
            <a:srcRect t="8776" b="4842"/>
            <a:stretch/>
          </p:blipFill>
          <p:spPr>
            <a:xfrm>
              <a:off x="1160752" y="1735809"/>
              <a:ext cx="6822496" cy="4422669"/>
            </a:xfrm>
            <a:prstGeom prst="rect">
              <a:avLst/>
            </a:prstGeom>
          </p:spPr>
        </p:pic>
        <p:pic>
          <p:nvPicPr>
            <p:cNvPr id="3" name="Picture 8">
              <a:extLst>
                <a:ext uri="{FF2B5EF4-FFF2-40B4-BE49-F238E27FC236}">
                  <a16:creationId xmlns:a16="http://schemas.microsoft.com/office/drawing/2014/main" id="{19739499-2523-2CF6-C7D2-2B4A4E3A768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5"/>
                      </a14:imgEffect>
                    </a14:imgLayer>
                  </a14:imgProps>
                </a:ext>
              </a:extLst>
            </a:blip>
            <a:srcRect l="21110" t="22830" r="10669" b="8988"/>
            <a:stretch/>
          </p:blipFill>
          <p:spPr bwMode="auto">
            <a:xfrm>
              <a:off x="2411761" y="1719140"/>
              <a:ext cx="5583683" cy="4439338"/>
            </a:xfrm>
            <a:prstGeom prst="rect">
              <a:avLst/>
            </a:prstGeom>
            <a:ln>
              <a:noFill/>
            </a:ln>
            <a:extLst>
              <a:ext uri="{53640926-AAD7-44D8-BBD7-CCE9431645EC}">
                <a14:shadowObscured xmlns:a14="http://schemas.microsoft.com/office/drawing/2010/main"/>
              </a:ext>
            </a:extLst>
          </p:spPr>
        </p:pic>
        <p:sp>
          <p:nvSpPr>
            <p:cNvPr id="5" name="Rectangle 1">
              <a:extLst>
                <a:ext uri="{FF2B5EF4-FFF2-40B4-BE49-F238E27FC236}">
                  <a16:creationId xmlns:a16="http://schemas.microsoft.com/office/drawing/2014/main" id="{3F763BFE-7E54-AEEB-AC96-51499C7DD629}"/>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البحث بطريقة متقدمة في شاشة</a:t>
              </a:r>
              <a:r>
                <a:rPr lang="ar-SA" sz="2000" b="1" dirty="0"/>
                <a:t> اعتماد خطابات الضمان الإلكترونية </a:t>
              </a:r>
              <a:r>
                <a:rPr lang="ar-YE" sz="2000" b="1" dirty="0"/>
                <a:t>(</a:t>
              </a:r>
              <a:r>
                <a:rPr lang="en-US" sz="2000" b="1" dirty="0"/>
                <a:t>.LCLG</a:t>
              </a:r>
              <a:r>
                <a:rPr lang="ar-YE" sz="2000" b="1" dirty="0"/>
                <a:t>)</a:t>
              </a:r>
              <a:endParaRPr lang="en-US" sz="2000" b="1" dirty="0"/>
            </a:p>
          </p:txBody>
        </p:sp>
        <p:cxnSp>
          <p:nvCxnSpPr>
            <p:cNvPr id="9" name="Straight Arrow Connector 4">
              <a:extLst>
                <a:ext uri="{FF2B5EF4-FFF2-40B4-BE49-F238E27FC236}">
                  <a16:creationId xmlns:a16="http://schemas.microsoft.com/office/drawing/2014/main" id="{B7B2818E-4EDC-C77B-4DBB-2F8E9F25A69A}"/>
                </a:ext>
              </a:extLst>
            </p:cNvPr>
            <p:cNvCxnSpPr>
              <a:cxnSpLocks/>
            </p:cNvCxnSpPr>
            <p:nvPr/>
          </p:nvCxnSpPr>
          <p:spPr>
            <a:xfrm>
              <a:off x="7375955" y="1921777"/>
              <a:ext cx="23324" cy="58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0" name="Rectangle 5">
              <a:extLst>
                <a:ext uri="{FF2B5EF4-FFF2-40B4-BE49-F238E27FC236}">
                  <a16:creationId xmlns:a16="http://schemas.microsoft.com/office/drawing/2014/main" id="{DE506369-8739-BEDD-4CB2-429B7B2C5E90}"/>
                </a:ext>
              </a:extLst>
            </p:cNvPr>
            <p:cNvSpPr/>
            <p:nvPr/>
          </p:nvSpPr>
          <p:spPr>
            <a:xfrm>
              <a:off x="7157613" y="1777761"/>
              <a:ext cx="979222" cy="93115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  Advance </a:t>
              </a:r>
              <a:r>
                <a:rPr lang="ar-YE" sz="1200" b="1" dirty="0"/>
                <a:t>ليتم عرض خيارات متقدمة للبحث </a:t>
              </a:r>
              <a:endParaRPr lang="ar-SA" sz="1200" b="1" dirty="0"/>
            </a:p>
          </p:txBody>
        </p:sp>
        <p:cxnSp>
          <p:nvCxnSpPr>
            <p:cNvPr id="16" name="Straight Arrow Connector 4">
              <a:extLst>
                <a:ext uri="{FF2B5EF4-FFF2-40B4-BE49-F238E27FC236}">
                  <a16:creationId xmlns:a16="http://schemas.microsoft.com/office/drawing/2014/main" id="{1F12CBE7-407F-49E4-EFFA-9E656C5063E6}"/>
                </a:ext>
              </a:extLst>
            </p:cNvPr>
            <p:cNvCxnSpPr>
              <a:cxnSpLocks/>
            </p:cNvCxnSpPr>
            <p:nvPr/>
          </p:nvCxnSpPr>
          <p:spPr>
            <a:xfrm flipH="1">
              <a:off x="6925426" y="1855997"/>
              <a:ext cx="232187"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8" name="Rectangle 5">
              <a:extLst>
                <a:ext uri="{FF2B5EF4-FFF2-40B4-BE49-F238E27FC236}">
                  <a16:creationId xmlns:a16="http://schemas.microsoft.com/office/drawing/2014/main" id="{483CC2EE-C61B-1F78-7218-F503EEB1E530}"/>
                </a:ext>
              </a:extLst>
            </p:cNvPr>
            <p:cNvSpPr/>
            <p:nvPr/>
          </p:nvSpPr>
          <p:spPr>
            <a:xfrm>
              <a:off x="2600478" y="1515229"/>
              <a:ext cx="1349834" cy="34076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تحديد العمليات المراد البحث بها </a:t>
              </a:r>
              <a:endParaRPr lang="ar-SA" sz="1200" b="1" dirty="0"/>
            </a:p>
          </p:txBody>
        </p:sp>
        <p:cxnSp>
          <p:nvCxnSpPr>
            <p:cNvPr id="19" name="Straight Arrow Connector 4">
              <a:extLst>
                <a:ext uri="{FF2B5EF4-FFF2-40B4-BE49-F238E27FC236}">
                  <a16:creationId xmlns:a16="http://schemas.microsoft.com/office/drawing/2014/main" id="{F6AC5ED7-0A36-02D1-5CEF-BC845985CE79}"/>
                </a:ext>
              </a:extLst>
            </p:cNvPr>
            <p:cNvCxnSpPr>
              <a:cxnSpLocks/>
            </p:cNvCxnSpPr>
            <p:nvPr/>
          </p:nvCxnSpPr>
          <p:spPr>
            <a:xfrm>
              <a:off x="2915816" y="1793779"/>
              <a:ext cx="0" cy="27917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2" name="Rectangle 5">
              <a:extLst>
                <a:ext uri="{FF2B5EF4-FFF2-40B4-BE49-F238E27FC236}">
                  <a16:creationId xmlns:a16="http://schemas.microsoft.com/office/drawing/2014/main" id="{D48C3FD1-3B75-3373-D363-0A18DBBBDDF7}"/>
                </a:ext>
              </a:extLst>
            </p:cNvPr>
            <p:cNvSpPr/>
            <p:nvPr/>
          </p:nvSpPr>
          <p:spPr>
            <a:xfrm>
              <a:off x="5195962" y="2072955"/>
              <a:ext cx="1349834" cy="49856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البحث بأحد الحقول المحددة  </a:t>
              </a:r>
              <a:endParaRPr lang="ar-SA" sz="1200" b="1" dirty="0"/>
            </a:p>
          </p:txBody>
        </p:sp>
        <p:sp>
          <p:nvSpPr>
            <p:cNvPr id="23" name="Rectangle 5">
              <a:extLst>
                <a:ext uri="{FF2B5EF4-FFF2-40B4-BE49-F238E27FC236}">
                  <a16:creationId xmlns:a16="http://schemas.microsoft.com/office/drawing/2014/main" id="{ADE48C10-4A78-25F3-619D-D06D8C7EEA9E}"/>
                </a:ext>
              </a:extLst>
            </p:cNvPr>
            <p:cNvSpPr/>
            <p:nvPr/>
          </p:nvSpPr>
          <p:spPr>
            <a:xfrm>
              <a:off x="7812360" y="2852093"/>
              <a:ext cx="1200568" cy="73137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الضغط على </a:t>
              </a:r>
              <a:r>
                <a:rPr lang="en-US" sz="1200" b="1" dirty="0"/>
                <a:t>search </a:t>
              </a:r>
              <a:r>
                <a:rPr lang="ar-YE" sz="1200" b="1" dirty="0"/>
                <a:t>لعرض نتائج البحث </a:t>
              </a:r>
              <a:endParaRPr lang="ar-SA" sz="1200" b="1" dirty="0"/>
            </a:p>
          </p:txBody>
        </p:sp>
        <p:cxnSp>
          <p:nvCxnSpPr>
            <p:cNvPr id="24" name="Straight Arrow Connector 4">
              <a:extLst>
                <a:ext uri="{FF2B5EF4-FFF2-40B4-BE49-F238E27FC236}">
                  <a16:creationId xmlns:a16="http://schemas.microsoft.com/office/drawing/2014/main" id="{B488210C-87B1-47BB-B3B6-820D70A803A0}"/>
                </a:ext>
              </a:extLst>
            </p:cNvPr>
            <p:cNvCxnSpPr>
              <a:cxnSpLocks/>
            </p:cNvCxnSpPr>
            <p:nvPr/>
          </p:nvCxnSpPr>
          <p:spPr>
            <a:xfrm flipH="1">
              <a:off x="7187295" y="3140968"/>
              <a:ext cx="656755"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6" name="Straight Arrow Connector 4">
              <a:extLst>
                <a:ext uri="{FF2B5EF4-FFF2-40B4-BE49-F238E27FC236}">
                  <a16:creationId xmlns:a16="http://schemas.microsoft.com/office/drawing/2014/main" id="{EEC1CF6B-86B3-C4EA-5B4C-BC44BBC8B13C}"/>
                </a:ext>
              </a:extLst>
            </p:cNvPr>
            <p:cNvCxnSpPr>
              <a:cxnSpLocks/>
            </p:cNvCxnSpPr>
            <p:nvPr/>
          </p:nvCxnSpPr>
          <p:spPr>
            <a:xfrm flipH="1">
              <a:off x="4823242" y="2276872"/>
              <a:ext cx="347369"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0" name="Oval 6">
              <a:extLst>
                <a:ext uri="{FF2B5EF4-FFF2-40B4-BE49-F238E27FC236}">
                  <a16:creationId xmlns:a16="http://schemas.microsoft.com/office/drawing/2014/main" id="{9BEADFD2-F2C0-FCCC-7DD8-8683B9E284B9}"/>
                </a:ext>
              </a:extLst>
            </p:cNvPr>
            <p:cNvSpPr/>
            <p:nvPr/>
          </p:nvSpPr>
          <p:spPr>
            <a:xfrm>
              <a:off x="7048731" y="154159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31" name="Oval 6">
              <a:extLst>
                <a:ext uri="{FF2B5EF4-FFF2-40B4-BE49-F238E27FC236}">
                  <a16:creationId xmlns:a16="http://schemas.microsoft.com/office/drawing/2014/main" id="{F93070B7-12C3-8E35-012C-755F7670CE45}"/>
                </a:ext>
              </a:extLst>
            </p:cNvPr>
            <p:cNvSpPr/>
            <p:nvPr/>
          </p:nvSpPr>
          <p:spPr>
            <a:xfrm>
              <a:off x="2411761" y="127792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32" name="Oval 6">
              <a:extLst>
                <a:ext uri="{FF2B5EF4-FFF2-40B4-BE49-F238E27FC236}">
                  <a16:creationId xmlns:a16="http://schemas.microsoft.com/office/drawing/2014/main" id="{282328D6-EAAA-3384-F7E9-0054A5572A45}"/>
                </a:ext>
              </a:extLst>
            </p:cNvPr>
            <p:cNvSpPr/>
            <p:nvPr/>
          </p:nvSpPr>
          <p:spPr>
            <a:xfrm>
              <a:off x="8149031" y="2571520"/>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sp>
          <p:nvSpPr>
            <p:cNvPr id="33" name="Oval 6">
              <a:extLst>
                <a:ext uri="{FF2B5EF4-FFF2-40B4-BE49-F238E27FC236}">
                  <a16:creationId xmlns:a16="http://schemas.microsoft.com/office/drawing/2014/main" id="{DEA9B744-E67F-5016-5A1B-DB4314F2B2CA}"/>
                </a:ext>
              </a:extLst>
            </p:cNvPr>
            <p:cNvSpPr/>
            <p:nvPr/>
          </p:nvSpPr>
          <p:spPr>
            <a:xfrm>
              <a:off x="5760919" y="182072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36" name="Rectangle 5">
              <a:extLst>
                <a:ext uri="{FF2B5EF4-FFF2-40B4-BE49-F238E27FC236}">
                  <a16:creationId xmlns:a16="http://schemas.microsoft.com/office/drawing/2014/main" id="{710FF9FD-CB6A-0B4F-C169-7B28885A4F14}"/>
                </a:ext>
              </a:extLst>
            </p:cNvPr>
            <p:cNvSpPr/>
            <p:nvPr/>
          </p:nvSpPr>
          <p:spPr>
            <a:xfrm>
              <a:off x="7963037" y="3825584"/>
              <a:ext cx="1200568" cy="73137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سيتم  عرض الخطاب </a:t>
              </a:r>
              <a:endParaRPr lang="ar-SA" sz="1200" b="1" dirty="0"/>
            </a:p>
          </p:txBody>
        </p:sp>
        <p:cxnSp>
          <p:nvCxnSpPr>
            <p:cNvPr id="37" name="Straight Arrow Connector 4">
              <a:extLst>
                <a:ext uri="{FF2B5EF4-FFF2-40B4-BE49-F238E27FC236}">
                  <a16:creationId xmlns:a16="http://schemas.microsoft.com/office/drawing/2014/main" id="{6FE415A5-7711-4E76-E384-49B58BE901CF}"/>
                </a:ext>
              </a:extLst>
            </p:cNvPr>
            <p:cNvCxnSpPr>
              <a:cxnSpLocks/>
              <a:stCxn id="3" idx="3"/>
            </p:cNvCxnSpPr>
            <p:nvPr/>
          </p:nvCxnSpPr>
          <p:spPr>
            <a:xfrm flipH="1">
              <a:off x="7048731" y="3938809"/>
              <a:ext cx="946713"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8" name="Oval 6">
              <a:extLst>
                <a:ext uri="{FF2B5EF4-FFF2-40B4-BE49-F238E27FC236}">
                  <a16:creationId xmlns:a16="http://schemas.microsoft.com/office/drawing/2014/main" id="{9E0FCD5E-B673-9FB8-4F25-2561FFE3C80C}"/>
                </a:ext>
              </a:extLst>
            </p:cNvPr>
            <p:cNvSpPr/>
            <p:nvPr/>
          </p:nvSpPr>
          <p:spPr>
            <a:xfrm>
              <a:off x="8299708" y="354501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grpSp>
    </p:spTree>
    <p:extLst>
      <p:ext uri="{BB962C8B-B14F-4D97-AF65-F5344CB8AC3E}">
        <p14:creationId xmlns:p14="http://schemas.microsoft.com/office/powerpoint/2010/main" val="926026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 </a:t>
            </a:r>
            <a:r>
              <a:rPr lang="ar-YE" sz="2000" b="1" dirty="0"/>
              <a:t>شاشة</a:t>
            </a:r>
            <a:r>
              <a:rPr lang="ar-SA" sz="2000" b="1" dirty="0"/>
              <a:t> الإستعلام عن نقاط البيع </a:t>
            </a:r>
          </a:p>
          <a:p>
            <a:pPr algn="ctr"/>
            <a:r>
              <a:rPr lang="ar-YE" sz="2000" b="1" dirty="0"/>
              <a:t> </a:t>
            </a:r>
            <a:r>
              <a:rPr lang="en-US" sz="2000" b="1" dirty="0" err="1"/>
              <a:t>pos</a:t>
            </a:r>
            <a:endParaRPr lang="en-US" sz="2000" b="1" dirty="0"/>
          </a:p>
        </p:txBody>
      </p:sp>
      <p:pic>
        <p:nvPicPr>
          <p:cNvPr id="4" name="صورة 3">
            <a:extLst>
              <a:ext uri="{FF2B5EF4-FFF2-40B4-BE49-F238E27FC236}">
                <a16:creationId xmlns:a16="http://schemas.microsoft.com/office/drawing/2014/main" id="{724CBE1C-404C-DDEF-924E-11099EB028EE}"/>
              </a:ext>
            </a:extLst>
          </p:cNvPr>
          <p:cNvPicPr>
            <a:picLocks noChangeAspect="1"/>
          </p:cNvPicPr>
          <p:nvPr/>
        </p:nvPicPr>
        <p:blipFill rotWithShape="1">
          <a:blip r:embed="rId2"/>
          <a:srcRect t="8763" b="5366"/>
          <a:stretch/>
        </p:blipFill>
        <p:spPr>
          <a:xfrm>
            <a:off x="1124364" y="1924267"/>
            <a:ext cx="7371564" cy="4068427"/>
          </a:xfrm>
          <a:prstGeom prst="rect">
            <a:avLst/>
          </a:prstGeom>
        </p:spPr>
      </p:pic>
      <p:cxnSp>
        <p:nvCxnSpPr>
          <p:cNvPr id="8" name="Straight Arrow Connector 7"/>
          <p:cNvCxnSpPr/>
          <p:nvPr/>
        </p:nvCxnSpPr>
        <p:spPr>
          <a:xfrm flipH="1">
            <a:off x="3678265" y="2265046"/>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581055" y="2121029"/>
            <a:ext cx="1513674" cy="405405"/>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اختيار نقطة البيع الرئيسية من القائمة  </a:t>
            </a:r>
          </a:p>
        </p:txBody>
      </p:sp>
      <p:sp>
        <p:nvSpPr>
          <p:cNvPr id="10" name="Oval 9"/>
          <p:cNvSpPr/>
          <p:nvPr/>
        </p:nvSpPr>
        <p:spPr>
          <a:xfrm>
            <a:off x="4363291" y="195640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11" name="Straight Arrow Connector 10"/>
          <p:cNvCxnSpPr/>
          <p:nvPr/>
        </p:nvCxnSpPr>
        <p:spPr>
          <a:xfrm flipH="1">
            <a:off x="3355179" y="2556089"/>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2" name="Rectangle 11"/>
          <p:cNvSpPr/>
          <p:nvPr/>
        </p:nvSpPr>
        <p:spPr>
          <a:xfrm>
            <a:off x="4262688" y="2556089"/>
            <a:ext cx="1513674" cy="2880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a:t>
            </a:r>
            <a:r>
              <a:rPr lang="en-US" sz="1200" b="1" dirty="0"/>
              <a:t>show </a:t>
            </a:r>
            <a:endParaRPr lang="ar-SA" sz="1200" b="1" dirty="0"/>
          </a:p>
        </p:txBody>
      </p:sp>
      <p:sp>
        <p:nvSpPr>
          <p:cNvPr id="13" name="Oval 12"/>
          <p:cNvSpPr/>
          <p:nvPr/>
        </p:nvSpPr>
        <p:spPr>
          <a:xfrm>
            <a:off x="4073438" y="252643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14" name="Straight Arrow Connector 13"/>
          <p:cNvCxnSpPr/>
          <p:nvPr/>
        </p:nvCxnSpPr>
        <p:spPr>
          <a:xfrm flipH="1">
            <a:off x="7017388" y="3792758"/>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8028384" y="3504726"/>
            <a:ext cx="1115616" cy="93238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عرض  نقاط البيع الفرعية التابعة لنقطة البيع الرئيسية </a:t>
            </a:r>
          </a:p>
        </p:txBody>
      </p:sp>
      <p:sp>
        <p:nvSpPr>
          <p:cNvPr id="16" name="Oval 15"/>
          <p:cNvSpPr/>
          <p:nvPr/>
        </p:nvSpPr>
        <p:spPr>
          <a:xfrm>
            <a:off x="7807735" y="350472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17" name="Rectangle 16"/>
          <p:cNvSpPr/>
          <p:nvPr/>
        </p:nvSpPr>
        <p:spPr>
          <a:xfrm>
            <a:off x="1124364" y="5413430"/>
            <a:ext cx="1325702"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18" name="Straight Arrow Connector 17"/>
          <p:cNvCxnSpPr/>
          <p:nvPr/>
        </p:nvCxnSpPr>
        <p:spPr>
          <a:xfrm>
            <a:off x="971600" y="4743666"/>
            <a:ext cx="305527" cy="5040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0" name="Rectangle 19"/>
          <p:cNvSpPr/>
          <p:nvPr/>
        </p:nvSpPr>
        <p:spPr>
          <a:xfrm>
            <a:off x="1475656" y="1355673"/>
            <a:ext cx="6264696" cy="646331"/>
          </a:xfrm>
          <a:prstGeom prst="rect">
            <a:avLst/>
          </a:prstGeom>
        </p:spPr>
        <p:txBody>
          <a:bodyPr wrap="square">
            <a:spAutoFit/>
          </a:bodyPr>
          <a:lstStyle/>
          <a:p>
            <a:pPr algn="ctr"/>
            <a:r>
              <a:rPr lang="ar-YE" dirty="0"/>
              <a:t>هذه الشاشة تمكننا من الاطلاع</a:t>
            </a:r>
            <a:r>
              <a:rPr lang="ar-SA" dirty="0"/>
              <a:t> على  بيانات نقاط البيع الخاصة يسداد المشتريات  حيث تمكن الجهه من استعراض جميع نقاط البيع الفرعية التابعة لها .</a:t>
            </a:r>
            <a:endParaRPr lang="en-US" dirty="0"/>
          </a:p>
        </p:txBody>
      </p:sp>
    </p:spTree>
    <p:extLst>
      <p:ext uri="{BB962C8B-B14F-4D97-AF65-F5344CB8AC3E}">
        <p14:creationId xmlns:p14="http://schemas.microsoft.com/office/powerpoint/2010/main" val="3285959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مجموعة 1">
            <a:extLst>
              <a:ext uri="{FF2B5EF4-FFF2-40B4-BE49-F238E27FC236}">
                <a16:creationId xmlns:a16="http://schemas.microsoft.com/office/drawing/2014/main" id="{912998D0-F840-7496-AED8-8D0E6683848D}"/>
              </a:ext>
            </a:extLst>
          </p:cNvPr>
          <p:cNvGrpSpPr/>
          <p:nvPr/>
        </p:nvGrpSpPr>
        <p:grpSpPr>
          <a:xfrm>
            <a:off x="1115616" y="404664"/>
            <a:ext cx="7358173" cy="5760640"/>
            <a:chOff x="1115616" y="404664"/>
            <a:chExt cx="7358173" cy="5760640"/>
          </a:xfrm>
        </p:grpSpPr>
        <p:pic>
          <p:nvPicPr>
            <p:cNvPr id="6" name="صورة 8" descr="cid:image001.png@01D6F30A.77BAC640">
              <a:extLst>
                <a:ext uri="{FF2B5EF4-FFF2-40B4-BE49-F238E27FC236}">
                  <a16:creationId xmlns:a16="http://schemas.microsoft.com/office/drawing/2014/main" id="{D77FBCBE-530D-0022-360C-51F792A8835C}"/>
                </a:ext>
              </a:extLst>
            </p:cNvPr>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1115616" y="1958658"/>
              <a:ext cx="6768752" cy="420664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3" name="صورة 2">
              <a:extLst>
                <a:ext uri="{FF2B5EF4-FFF2-40B4-BE49-F238E27FC236}">
                  <a16:creationId xmlns:a16="http://schemas.microsoft.com/office/drawing/2014/main" id="{9B4C53B0-44BD-D233-29FA-BB95D36CD431}"/>
                </a:ext>
              </a:extLst>
            </p:cNvPr>
            <p:cNvPicPr>
              <a:picLocks noChangeAspect="1"/>
            </p:cNvPicPr>
            <p:nvPr/>
          </p:nvPicPr>
          <p:blipFill rotWithShape="1">
            <a:blip r:embed="rId4"/>
            <a:srcRect l="17678" t="8666" b="4674"/>
            <a:stretch/>
          </p:blipFill>
          <p:spPr>
            <a:xfrm>
              <a:off x="2555776" y="1958658"/>
              <a:ext cx="5328592" cy="4206645"/>
            </a:xfrm>
            <a:prstGeom prst="rect">
              <a:avLst/>
            </a:prstGeom>
          </p:spPr>
        </p:pic>
        <p:sp>
          <p:nvSpPr>
            <p:cNvPr id="5" name="Rectangle 1">
              <a:extLst>
                <a:ext uri="{FF2B5EF4-FFF2-40B4-BE49-F238E27FC236}">
                  <a16:creationId xmlns:a16="http://schemas.microsoft.com/office/drawing/2014/main" id="{A53FC97F-36EB-5E07-DADC-16AD0426E18A}"/>
                </a:ext>
              </a:extLst>
            </p:cNvPr>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 </a:t>
              </a:r>
              <a:r>
                <a:rPr lang="ar-YE" sz="2000" b="1" dirty="0"/>
                <a:t>شاشة </a:t>
              </a:r>
              <a:r>
                <a:rPr lang="en-US" sz="2000" b="1" dirty="0"/>
                <a:t>Pos Reports</a:t>
              </a:r>
            </a:p>
          </p:txBody>
        </p:sp>
        <p:cxnSp>
          <p:nvCxnSpPr>
            <p:cNvPr id="7" name="Straight Arrow Connector 6"/>
            <p:cNvCxnSpPr/>
            <p:nvPr/>
          </p:nvCxnSpPr>
          <p:spPr>
            <a:xfrm flipH="1">
              <a:off x="3609342" y="2348881"/>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Rectangle 7"/>
            <p:cNvSpPr/>
            <p:nvPr/>
          </p:nvSpPr>
          <p:spPr>
            <a:xfrm>
              <a:off x="4643854" y="2246077"/>
              <a:ext cx="1872362" cy="2880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show Pos</a:t>
              </a:r>
              <a:endParaRPr lang="ar-SA" sz="1200" b="1" dirty="0"/>
            </a:p>
          </p:txBody>
        </p:sp>
        <p:sp>
          <p:nvSpPr>
            <p:cNvPr id="9" name="Oval 8"/>
            <p:cNvSpPr/>
            <p:nvPr/>
          </p:nvSpPr>
          <p:spPr>
            <a:xfrm>
              <a:off x="4399689" y="208145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10" name="Straight Arrow Connector 9"/>
            <p:cNvCxnSpPr/>
            <p:nvPr/>
          </p:nvCxnSpPr>
          <p:spPr>
            <a:xfrm flipH="1">
              <a:off x="3491977" y="3574416"/>
              <a:ext cx="1168773"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4660750" y="3563428"/>
              <a:ext cx="1862926" cy="2880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a:t>
              </a:r>
              <a:r>
                <a:rPr lang="en-US" sz="1200" b="1" dirty="0"/>
                <a:t>show </a:t>
              </a:r>
              <a:endParaRPr lang="ar-SA" sz="1200" b="1" dirty="0"/>
            </a:p>
          </p:txBody>
        </p:sp>
        <p:sp>
          <p:nvSpPr>
            <p:cNvPr id="12" name="Oval 11"/>
            <p:cNvSpPr/>
            <p:nvPr/>
          </p:nvSpPr>
          <p:spPr>
            <a:xfrm>
              <a:off x="4399689" y="3501008"/>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13" name="Straight Arrow Connector 12"/>
            <p:cNvCxnSpPr/>
            <p:nvPr/>
          </p:nvCxnSpPr>
          <p:spPr>
            <a:xfrm flipH="1">
              <a:off x="4022573" y="3310860"/>
              <a:ext cx="621282" cy="1662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4" name="Rectangle 13"/>
            <p:cNvSpPr/>
            <p:nvPr/>
          </p:nvSpPr>
          <p:spPr>
            <a:xfrm>
              <a:off x="4653290" y="3153962"/>
              <a:ext cx="1862926" cy="34704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تحديد تاريخ البدء والانتهاء  ليتم عرض التقرير</a:t>
              </a:r>
            </a:p>
          </p:txBody>
        </p:sp>
        <p:sp>
          <p:nvSpPr>
            <p:cNvPr id="15" name="Oval 14"/>
            <p:cNvSpPr/>
            <p:nvPr/>
          </p:nvSpPr>
          <p:spPr>
            <a:xfrm>
              <a:off x="4391110" y="300994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16" name="Straight Arrow Connector 15"/>
            <p:cNvCxnSpPr/>
            <p:nvPr/>
          </p:nvCxnSpPr>
          <p:spPr>
            <a:xfrm flipH="1">
              <a:off x="3726803" y="2701307"/>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7" name="Rectangle 16"/>
            <p:cNvSpPr/>
            <p:nvPr/>
          </p:nvSpPr>
          <p:spPr>
            <a:xfrm>
              <a:off x="4653290" y="2619110"/>
              <a:ext cx="1862926" cy="43204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اختيار النقطة الرئيسية من القائمة</a:t>
              </a:r>
            </a:p>
          </p:txBody>
        </p:sp>
        <p:sp>
          <p:nvSpPr>
            <p:cNvPr id="18" name="Oval 17"/>
            <p:cNvSpPr/>
            <p:nvPr/>
          </p:nvSpPr>
          <p:spPr>
            <a:xfrm>
              <a:off x="4399689" y="2433880"/>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23" name="Straight Arrow Connector 22"/>
            <p:cNvCxnSpPr/>
            <p:nvPr/>
          </p:nvCxnSpPr>
          <p:spPr>
            <a:xfrm flipH="1">
              <a:off x="6069465" y="4611924"/>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4" name="Rectangle 23"/>
            <p:cNvSpPr/>
            <p:nvPr/>
          </p:nvSpPr>
          <p:spPr>
            <a:xfrm>
              <a:off x="6960115" y="4509120"/>
              <a:ext cx="1513674" cy="79208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عرض جميع حركات نقاط البيع  خلال الفترة المحددة </a:t>
              </a:r>
            </a:p>
          </p:txBody>
        </p:sp>
        <p:sp>
          <p:nvSpPr>
            <p:cNvPr id="25" name="Oval 24"/>
            <p:cNvSpPr/>
            <p:nvPr/>
          </p:nvSpPr>
          <p:spPr>
            <a:xfrm>
              <a:off x="6742351" y="434449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cxnSp>
          <p:nvCxnSpPr>
            <p:cNvPr id="27" name="Straight Arrow Connector 26"/>
            <p:cNvCxnSpPr/>
            <p:nvPr/>
          </p:nvCxnSpPr>
          <p:spPr>
            <a:xfrm flipV="1">
              <a:off x="3059831" y="4344498"/>
              <a:ext cx="1" cy="50932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8" name="Rectangle 27"/>
            <p:cNvSpPr/>
            <p:nvPr/>
          </p:nvSpPr>
          <p:spPr>
            <a:xfrm>
              <a:off x="2643168" y="4905164"/>
              <a:ext cx="1513674" cy="61206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 Excel</a:t>
              </a:r>
            </a:p>
            <a:p>
              <a:pPr algn="ctr"/>
              <a:r>
                <a:rPr lang="en-US" sz="1200" b="1" dirty="0"/>
                <a:t> </a:t>
              </a:r>
              <a:r>
                <a:rPr lang="ar-SA" sz="1200" b="1" dirty="0"/>
                <a:t>لتصدير جميع الحركات الى ملف اكسل</a:t>
              </a:r>
            </a:p>
          </p:txBody>
        </p:sp>
        <p:sp>
          <p:nvSpPr>
            <p:cNvPr id="29" name="Oval 28"/>
            <p:cNvSpPr/>
            <p:nvPr/>
          </p:nvSpPr>
          <p:spPr>
            <a:xfrm>
              <a:off x="3085572" y="458230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6</a:t>
              </a:r>
            </a:p>
          </p:txBody>
        </p:sp>
        <p:sp>
          <p:nvSpPr>
            <p:cNvPr id="32" name="Rectangle 31"/>
            <p:cNvSpPr/>
            <p:nvPr/>
          </p:nvSpPr>
          <p:spPr>
            <a:xfrm>
              <a:off x="1115616" y="5124408"/>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33" name="Straight Arrow Connector 32"/>
            <p:cNvCxnSpPr/>
            <p:nvPr/>
          </p:nvCxnSpPr>
          <p:spPr>
            <a:xfrm>
              <a:off x="1331640" y="4726318"/>
              <a:ext cx="303418" cy="39809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5" name="Rectangle 34"/>
            <p:cNvSpPr/>
            <p:nvPr/>
          </p:nvSpPr>
          <p:spPr>
            <a:xfrm>
              <a:off x="1115616" y="1355673"/>
              <a:ext cx="6624736" cy="615553"/>
            </a:xfrm>
            <a:prstGeom prst="rect">
              <a:avLst/>
            </a:prstGeom>
          </p:spPr>
          <p:txBody>
            <a:bodyPr wrap="square">
              <a:spAutoFit/>
            </a:bodyPr>
            <a:lstStyle/>
            <a:p>
              <a:pPr algn="ctr"/>
              <a:r>
                <a:rPr lang="ar-YE" sz="1600" b="1" dirty="0"/>
                <a:t>هذه الشاشة تمكننا من الاطلاع</a:t>
              </a:r>
              <a:r>
                <a:rPr lang="ar-SA" sz="1600" b="1" dirty="0"/>
                <a:t> على  تقرير الحركات المالية  لنقاط البيع الخاصة بسداد المشتريات  حيث تمكن الجهه من استعراض جميع الحركات المالية  لنقاط البيع الفرعية التابعة لها </a:t>
              </a:r>
              <a:r>
                <a:rPr lang="ar-SA" b="1" dirty="0"/>
                <a:t>.</a:t>
              </a:r>
              <a:endParaRPr lang="en-US" b="1" dirty="0"/>
            </a:p>
          </p:txBody>
        </p:sp>
      </p:grpSp>
    </p:spTree>
    <p:extLst>
      <p:ext uri="{BB962C8B-B14F-4D97-AF65-F5344CB8AC3E}">
        <p14:creationId xmlns:p14="http://schemas.microsoft.com/office/powerpoint/2010/main" val="394729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مجموعة 2">
            <a:extLst>
              <a:ext uri="{FF2B5EF4-FFF2-40B4-BE49-F238E27FC236}">
                <a16:creationId xmlns:a16="http://schemas.microsoft.com/office/drawing/2014/main" id="{5F52386B-9911-7A2C-8AA6-53CCEF6A6036}"/>
              </a:ext>
            </a:extLst>
          </p:cNvPr>
          <p:cNvGrpSpPr/>
          <p:nvPr/>
        </p:nvGrpSpPr>
        <p:grpSpPr>
          <a:xfrm>
            <a:off x="899592" y="404664"/>
            <a:ext cx="7934429" cy="5624930"/>
            <a:chOff x="899592" y="404664"/>
            <a:chExt cx="7934429" cy="5624930"/>
          </a:xfrm>
        </p:grpSpPr>
        <p:pic>
          <p:nvPicPr>
            <p:cNvPr id="2" name="صورة 8" descr="cid:image001.png@01D6F30A.77BAC640">
              <a:extLst>
                <a:ext uri="{FF2B5EF4-FFF2-40B4-BE49-F238E27FC236}">
                  <a16:creationId xmlns:a16="http://schemas.microsoft.com/office/drawing/2014/main" id="{94F8B794-FAA3-7655-8EE3-3F8640182581}"/>
                </a:ext>
              </a:extLst>
            </p:cNvPr>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899592" y="1628800"/>
              <a:ext cx="6768752" cy="420664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5" name="Rectangle 1">
              <a:extLst>
                <a:ext uri="{FF2B5EF4-FFF2-40B4-BE49-F238E27FC236}">
                  <a16:creationId xmlns:a16="http://schemas.microsoft.com/office/drawing/2014/main" id="{C66D7BB2-9190-8134-C557-61CC7015A69E}"/>
                </a:ext>
              </a:extLst>
            </p:cNvPr>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 </a:t>
              </a:r>
              <a:r>
                <a:rPr lang="ar-YE" sz="2000" b="1" dirty="0"/>
                <a:t>شاشة عرض تقارير اجفنت </a:t>
              </a:r>
              <a:r>
                <a:rPr lang="en-US" sz="2000" b="1" dirty="0"/>
                <a:t>The Indicators</a:t>
              </a:r>
            </a:p>
          </p:txBody>
        </p:sp>
        <p:pic>
          <p:nvPicPr>
            <p:cNvPr id="8" name="صورة 7">
              <a:extLst>
                <a:ext uri="{FF2B5EF4-FFF2-40B4-BE49-F238E27FC236}">
                  <a16:creationId xmlns:a16="http://schemas.microsoft.com/office/drawing/2014/main" id="{E4146306-15ED-B43C-A494-DCA9D69485BC}"/>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5"/>
                      </a14:imgEffect>
                    </a14:imgLayer>
                  </a14:imgProps>
                </a:ext>
              </a:extLst>
            </a:blip>
            <a:srcRect l="18500" t="12182" r="1176" b="5993"/>
            <a:stretch/>
          </p:blipFill>
          <p:spPr>
            <a:xfrm>
              <a:off x="2295790" y="1628800"/>
              <a:ext cx="5406225" cy="4206646"/>
            </a:xfrm>
            <a:prstGeom prst="rect">
              <a:avLst/>
            </a:prstGeom>
          </p:spPr>
        </p:pic>
        <p:cxnSp>
          <p:nvCxnSpPr>
            <p:cNvPr id="9" name="Straight Arrow Connector 6">
              <a:extLst>
                <a:ext uri="{FF2B5EF4-FFF2-40B4-BE49-F238E27FC236}">
                  <a16:creationId xmlns:a16="http://schemas.microsoft.com/office/drawing/2014/main" id="{199A4E83-FEC8-0614-05DF-BC0542B67732}"/>
                </a:ext>
              </a:extLst>
            </p:cNvPr>
            <p:cNvCxnSpPr/>
            <p:nvPr/>
          </p:nvCxnSpPr>
          <p:spPr>
            <a:xfrm flipH="1">
              <a:off x="3537488" y="1803612"/>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0" name="Rectangle 7">
              <a:extLst>
                <a:ext uri="{FF2B5EF4-FFF2-40B4-BE49-F238E27FC236}">
                  <a16:creationId xmlns:a16="http://schemas.microsoft.com/office/drawing/2014/main" id="{DD52D400-55AB-45C6-18F7-ADF5C762BE7E}"/>
                </a:ext>
              </a:extLst>
            </p:cNvPr>
            <p:cNvSpPr/>
            <p:nvPr/>
          </p:nvSpPr>
          <p:spPr>
            <a:xfrm>
              <a:off x="4572000" y="1700808"/>
              <a:ext cx="1872362" cy="2880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إضافة الشهر</a:t>
              </a:r>
            </a:p>
          </p:txBody>
        </p:sp>
        <p:sp>
          <p:nvSpPr>
            <p:cNvPr id="11" name="Oval 8">
              <a:extLst>
                <a:ext uri="{FF2B5EF4-FFF2-40B4-BE49-F238E27FC236}">
                  <a16:creationId xmlns:a16="http://schemas.microsoft.com/office/drawing/2014/main" id="{33C751F7-82E4-2612-A268-E2B19B8E1DD4}"/>
                </a:ext>
              </a:extLst>
            </p:cNvPr>
            <p:cNvSpPr/>
            <p:nvPr/>
          </p:nvSpPr>
          <p:spPr>
            <a:xfrm>
              <a:off x="4327835" y="153618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12" name="Straight Arrow Connector 6">
              <a:extLst>
                <a:ext uri="{FF2B5EF4-FFF2-40B4-BE49-F238E27FC236}">
                  <a16:creationId xmlns:a16="http://schemas.microsoft.com/office/drawing/2014/main" id="{2C1BE9DE-2EFC-E074-81E3-2C769CA6DB1F}"/>
                </a:ext>
              </a:extLst>
            </p:cNvPr>
            <p:cNvCxnSpPr/>
            <p:nvPr/>
          </p:nvCxnSpPr>
          <p:spPr>
            <a:xfrm flipH="1">
              <a:off x="3537488" y="2081229"/>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3" name="Rectangle 7">
              <a:extLst>
                <a:ext uri="{FF2B5EF4-FFF2-40B4-BE49-F238E27FC236}">
                  <a16:creationId xmlns:a16="http://schemas.microsoft.com/office/drawing/2014/main" id="{8E8A6E2E-2F7E-7A4D-F7E3-3C98A16E76F1}"/>
                </a:ext>
              </a:extLst>
            </p:cNvPr>
            <p:cNvSpPr/>
            <p:nvPr/>
          </p:nvSpPr>
          <p:spPr>
            <a:xfrm>
              <a:off x="4572000" y="1978425"/>
              <a:ext cx="1872362" cy="2880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إضافة السنة </a:t>
              </a:r>
            </a:p>
          </p:txBody>
        </p:sp>
        <p:cxnSp>
          <p:nvCxnSpPr>
            <p:cNvPr id="15" name="Straight Arrow Connector 6">
              <a:extLst>
                <a:ext uri="{FF2B5EF4-FFF2-40B4-BE49-F238E27FC236}">
                  <a16:creationId xmlns:a16="http://schemas.microsoft.com/office/drawing/2014/main" id="{5D929C0B-69AB-3EC8-1C56-8C5AC67589D4}"/>
                </a:ext>
              </a:extLst>
            </p:cNvPr>
            <p:cNvCxnSpPr>
              <a:cxnSpLocks/>
            </p:cNvCxnSpPr>
            <p:nvPr/>
          </p:nvCxnSpPr>
          <p:spPr>
            <a:xfrm flipH="1">
              <a:off x="3432241" y="2365081"/>
              <a:ext cx="111335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6" name="Rectangle 7">
              <a:extLst>
                <a:ext uri="{FF2B5EF4-FFF2-40B4-BE49-F238E27FC236}">
                  <a16:creationId xmlns:a16="http://schemas.microsoft.com/office/drawing/2014/main" id="{C1CDF9A9-88B0-76F2-F3D4-1DCBA8151635}"/>
                </a:ext>
              </a:extLst>
            </p:cNvPr>
            <p:cNvSpPr/>
            <p:nvPr/>
          </p:nvSpPr>
          <p:spPr>
            <a:xfrm>
              <a:off x="4545599" y="2275379"/>
              <a:ext cx="1872362" cy="2880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show</a:t>
              </a:r>
              <a:endParaRPr lang="ar-SA" sz="1200" b="1" dirty="0"/>
            </a:p>
          </p:txBody>
        </p:sp>
        <p:sp>
          <p:nvSpPr>
            <p:cNvPr id="17" name="Oval 8">
              <a:extLst>
                <a:ext uri="{FF2B5EF4-FFF2-40B4-BE49-F238E27FC236}">
                  <a16:creationId xmlns:a16="http://schemas.microsoft.com/office/drawing/2014/main" id="{9B9A46B8-9BEF-B8A2-3FFB-E12A758451CD}"/>
                </a:ext>
              </a:extLst>
            </p:cNvPr>
            <p:cNvSpPr/>
            <p:nvPr/>
          </p:nvSpPr>
          <p:spPr>
            <a:xfrm>
              <a:off x="4222588" y="209765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18" name="Straight Arrow Connector 6">
              <a:extLst>
                <a:ext uri="{FF2B5EF4-FFF2-40B4-BE49-F238E27FC236}">
                  <a16:creationId xmlns:a16="http://schemas.microsoft.com/office/drawing/2014/main" id="{E1282D43-4787-ADAF-C896-20BE5266073A}"/>
                </a:ext>
              </a:extLst>
            </p:cNvPr>
            <p:cNvCxnSpPr/>
            <p:nvPr/>
          </p:nvCxnSpPr>
          <p:spPr>
            <a:xfrm flipH="1">
              <a:off x="6444362" y="3968314"/>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9" name="Rectangle 7">
              <a:extLst>
                <a:ext uri="{FF2B5EF4-FFF2-40B4-BE49-F238E27FC236}">
                  <a16:creationId xmlns:a16="http://schemas.microsoft.com/office/drawing/2014/main" id="{E8583FE0-AFFD-EE74-CC50-798F8A8A3B61}"/>
                </a:ext>
              </a:extLst>
            </p:cNvPr>
            <p:cNvSpPr/>
            <p:nvPr/>
          </p:nvSpPr>
          <p:spPr>
            <a:xfrm>
              <a:off x="7340464" y="3540248"/>
              <a:ext cx="1493557" cy="81046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يتم عرض تفاصيل التقرير المراد </a:t>
              </a:r>
              <a:endParaRPr lang="ar-SA" sz="1200" b="1" dirty="0"/>
            </a:p>
          </p:txBody>
        </p:sp>
        <p:sp>
          <p:nvSpPr>
            <p:cNvPr id="20" name="Oval 8">
              <a:extLst>
                <a:ext uri="{FF2B5EF4-FFF2-40B4-BE49-F238E27FC236}">
                  <a16:creationId xmlns:a16="http://schemas.microsoft.com/office/drawing/2014/main" id="{CBFC694B-A223-AF73-DCA0-790892510BC2}"/>
                </a:ext>
              </a:extLst>
            </p:cNvPr>
            <p:cNvSpPr/>
            <p:nvPr/>
          </p:nvSpPr>
          <p:spPr>
            <a:xfrm>
              <a:off x="7089029" y="368028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22" name="Straight Arrow Connector 6">
              <a:extLst>
                <a:ext uri="{FF2B5EF4-FFF2-40B4-BE49-F238E27FC236}">
                  <a16:creationId xmlns:a16="http://schemas.microsoft.com/office/drawing/2014/main" id="{B1B25ED9-524D-1E23-E586-7A6305C52D4C}"/>
                </a:ext>
              </a:extLst>
            </p:cNvPr>
            <p:cNvCxnSpPr/>
            <p:nvPr/>
          </p:nvCxnSpPr>
          <p:spPr>
            <a:xfrm flipH="1">
              <a:off x="2961424" y="5740210"/>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3" name="Rectangle 7">
              <a:extLst>
                <a:ext uri="{FF2B5EF4-FFF2-40B4-BE49-F238E27FC236}">
                  <a16:creationId xmlns:a16="http://schemas.microsoft.com/office/drawing/2014/main" id="{218F9D47-D374-B1C3-AC29-A58026FFE30A}"/>
                </a:ext>
              </a:extLst>
            </p:cNvPr>
            <p:cNvSpPr/>
            <p:nvPr/>
          </p:nvSpPr>
          <p:spPr>
            <a:xfrm>
              <a:off x="3995936" y="5637405"/>
              <a:ext cx="1872362" cy="39218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Export Excel </a:t>
              </a:r>
              <a:r>
                <a:rPr lang="ar-YE" sz="1200" b="1" dirty="0"/>
                <a:t>لتصدير التقرير الى ملف اكسل </a:t>
              </a:r>
              <a:endParaRPr lang="ar-SA" sz="1200" b="1" dirty="0"/>
            </a:p>
          </p:txBody>
        </p:sp>
        <p:sp>
          <p:nvSpPr>
            <p:cNvPr id="24" name="Oval 8">
              <a:extLst>
                <a:ext uri="{FF2B5EF4-FFF2-40B4-BE49-F238E27FC236}">
                  <a16:creationId xmlns:a16="http://schemas.microsoft.com/office/drawing/2014/main" id="{3376F81B-30EC-2BAC-7B30-046A53391AE7}"/>
                </a:ext>
              </a:extLst>
            </p:cNvPr>
            <p:cNvSpPr/>
            <p:nvPr/>
          </p:nvSpPr>
          <p:spPr>
            <a:xfrm>
              <a:off x="3751771" y="5472783"/>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grpSp>
    </p:spTree>
    <p:extLst>
      <p:ext uri="{BB962C8B-B14F-4D97-AF65-F5344CB8AC3E}">
        <p14:creationId xmlns:p14="http://schemas.microsoft.com/office/powerpoint/2010/main" val="2004529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مجموعة 8">
            <a:extLst>
              <a:ext uri="{FF2B5EF4-FFF2-40B4-BE49-F238E27FC236}">
                <a16:creationId xmlns:a16="http://schemas.microsoft.com/office/drawing/2014/main" id="{7B84A52A-0A51-11BD-78DD-48976CE6F49F}"/>
              </a:ext>
            </a:extLst>
          </p:cNvPr>
          <p:cNvGrpSpPr/>
          <p:nvPr/>
        </p:nvGrpSpPr>
        <p:grpSpPr>
          <a:xfrm>
            <a:off x="167305" y="620688"/>
            <a:ext cx="8077103" cy="5865963"/>
            <a:chOff x="167305" y="620688"/>
            <a:chExt cx="8077103" cy="5865963"/>
          </a:xfrm>
        </p:grpSpPr>
        <p:sp>
          <p:nvSpPr>
            <p:cNvPr id="2" name="Rectangle 1"/>
            <p:cNvSpPr/>
            <p:nvPr/>
          </p:nvSpPr>
          <p:spPr>
            <a:xfrm>
              <a:off x="2771800" y="620688"/>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SA" sz="2000" b="1" dirty="0"/>
                <a:t>شاشة تسجيل الدخول </a:t>
              </a:r>
            </a:p>
          </p:txBody>
        </p:sp>
        <p:pic>
          <p:nvPicPr>
            <p:cNvPr id="3" name="صورة 6"/>
            <p:cNvPicPr/>
            <p:nvPr/>
          </p:nvPicPr>
          <p:blipFill rotWithShape="1">
            <a:blip r:embed="rId2">
              <a:extLst>
                <a:ext uri="{28A0092B-C50C-407E-A947-70E740481C1C}">
                  <a14:useLocalDpi xmlns:a14="http://schemas.microsoft.com/office/drawing/2010/main" val="0"/>
                </a:ext>
              </a:extLst>
            </a:blip>
            <a:srcRect l="32560" t="15191" r="24970" b="14638"/>
            <a:stretch/>
          </p:blipFill>
          <p:spPr bwMode="auto">
            <a:xfrm>
              <a:off x="1739274" y="1772816"/>
              <a:ext cx="6097500" cy="4176464"/>
            </a:xfrm>
            <a:prstGeom prst="rect">
              <a:avLst/>
            </a:prstGeom>
            <a:ln>
              <a:noFill/>
            </a:ln>
            <a:extLst>
              <a:ext uri="{53640926-AAD7-44D8-BBD7-CCE9431645EC}">
                <a14:shadowObscured xmlns:a14="http://schemas.microsoft.com/office/drawing/2010/main"/>
              </a:ext>
            </a:extLst>
          </p:spPr>
        </p:pic>
        <p:sp>
          <p:nvSpPr>
            <p:cNvPr id="4" name="Rectangle 3"/>
            <p:cNvSpPr/>
            <p:nvPr/>
          </p:nvSpPr>
          <p:spPr>
            <a:xfrm>
              <a:off x="298861" y="2924944"/>
              <a:ext cx="1271730" cy="50405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b="1" dirty="0"/>
                <a:t>ادخال اسم المستخدم </a:t>
              </a:r>
            </a:p>
          </p:txBody>
        </p:sp>
        <p:sp>
          <p:nvSpPr>
            <p:cNvPr id="5" name="Rectangle 4"/>
            <p:cNvSpPr/>
            <p:nvPr/>
          </p:nvSpPr>
          <p:spPr>
            <a:xfrm>
              <a:off x="167305" y="4797152"/>
              <a:ext cx="1440160" cy="90504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600" b="1" dirty="0"/>
                <a:t>الضغط على </a:t>
              </a:r>
              <a:r>
                <a:rPr lang="en-US" sz="1600" b="1" dirty="0"/>
                <a:t>sing in </a:t>
              </a:r>
              <a:r>
                <a:rPr lang="ar-SA" sz="1600" b="1" dirty="0"/>
                <a:t>لتسجبل الدخول</a:t>
              </a:r>
            </a:p>
          </p:txBody>
        </p:sp>
        <p:sp>
          <p:nvSpPr>
            <p:cNvPr id="6" name="Rectangle 5"/>
            <p:cNvSpPr/>
            <p:nvPr/>
          </p:nvSpPr>
          <p:spPr>
            <a:xfrm>
              <a:off x="251519" y="3514078"/>
              <a:ext cx="1289725" cy="50405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b="1" dirty="0"/>
                <a:t>كلمة المرور </a:t>
              </a:r>
            </a:p>
          </p:txBody>
        </p:sp>
        <p:sp>
          <p:nvSpPr>
            <p:cNvPr id="7" name="Rectangle 6"/>
            <p:cNvSpPr/>
            <p:nvPr/>
          </p:nvSpPr>
          <p:spPr>
            <a:xfrm>
              <a:off x="251520" y="4106977"/>
              <a:ext cx="1271730" cy="50405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b="1" dirty="0"/>
                <a:t>رمز الجهة </a:t>
              </a:r>
            </a:p>
          </p:txBody>
        </p:sp>
        <p:sp>
          <p:nvSpPr>
            <p:cNvPr id="8" name="Rectangle 7"/>
            <p:cNvSpPr/>
            <p:nvPr/>
          </p:nvSpPr>
          <p:spPr>
            <a:xfrm>
              <a:off x="6732240" y="4725521"/>
              <a:ext cx="1512168" cy="176113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b="1" dirty="0"/>
                <a:t>يتم عرض رسالة الخطا في حالة ترك احد الحقول فارغة او ادخال بيانات الدخول بشكل غير صحيح </a:t>
              </a:r>
            </a:p>
          </p:txBody>
        </p:sp>
        <p:cxnSp>
          <p:nvCxnSpPr>
            <p:cNvPr id="10" name="Straight Arrow Connector 9"/>
            <p:cNvCxnSpPr/>
            <p:nvPr/>
          </p:nvCxnSpPr>
          <p:spPr>
            <a:xfrm>
              <a:off x="1607465" y="3238282"/>
              <a:ext cx="110453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a:off x="1607465" y="3769644"/>
              <a:ext cx="110453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p:nvPr/>
          </p:nvCxnSpPr>
          <p:spPr>
            <a:xfrm>
              <a:off x="1541244" y="4293096"/>
              <a:ext cx="110453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Straight Arrow Connector 13"/>
            <p:cNvCxnSpPr/>
            <p:nvPr/>
          </p:nvCxnSpPr>
          <p:spPr>
            <a:xfrm flipV="1">
              <a:off x="3995936" y="4725521"/>
              <a:ext cx="0" cy="5241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Straight Connector 17"/>
            <p:cNvCxnSpPr>
              <a:stCxn id="5" idx="3"/>
            </p:cNvCxnSpPr>
            <p:nvPr/>
          </p:nvCxnSpPr>
          <p:spPr>
            <a:xfrm flipV="1">
              <a:off x="1607465" y="5249673"/>
              <a:ext cx="2388471" cy="1"/>
            </a:xfrm>
            <a:prstGeom prst="line">
              <a:avLst/>
            </a:prstGeom>
          </p:spPr>
          <p:style>
            <a:lnRef idx="3">
              <a:schemeClr val="accent2"/>
            </a:lnRef>
            <a:fillRef idx="0">
              <a:schemeClr val="accent2"/>
            </a:fillRef>
            <a:effectRef idx="2">
              <a:schemeClr val="accent2"/>
            </a:effectRef>
            <a:fontRef idx="minor">
              <a:schemeClr val="tx1"/>
            </a:fontRef>
          </p:style>
        </p:cxnSp>
        <p:sp>
          <p:nvSpPr>
            <p:cNvPr id="19" name="Oval 18"/>
            <p:cNvSpPr/>
            <p:nvPr/>
          </p:nvSpPr>
          <p:spPr>
            <a:xfrm>
              <a:off x="1630392" y="496164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sp>
          <p:nvSpPr>
            <p:cNvPr id="22" name="Oval 21"/>
            <p:cNvSpPr/>
            <p:nvPr/>
          </p:nvSpPr>
          <p:spPr>
            <a:xfrm>
              <a:off x="1570041" y="402071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23" name="Oval 22"/>
            <p:cNvSpPr/>
            <p:nvPr/>
          </p:nvSpPr>
          <p:spPr>
            <a:xfrm>
              <a:off x="1570591" y="348190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24" name="Oval 23"/>
            <p:cNvSpPr/>
            <p:nvPr/>
          </p:nvSpPr>
          <p:spPr>
            <a:xfrm>
              <a:off x="1584478" y="2950250"/>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25" name="Straight Arrow Connector 24"/>
            <p:cNvCxnSpPr/>
            <p:nvPr/>
          </p:nvCxnSpPr>
          <p:spPr>
            <a:xfrm flipV="1">
              <a:off x="7488324" y="4221465"/>
              <a:ext cx="0" cy="5040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892262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1F26FB01-72AD-70F9-17F1-BBBF52DB6DE4}"/>
              </a:ext>
            </a:extLst>
          </p:cNvPr>
          <p:cNvPicPr>
            <a:picLocks noChangeAspect="1"/>
          </p:cNvPicPr>
          <p:nvPr/>
        </p:nvPicPr>
        <p:blipFill rotWithShape="1">
          <a:blip r:embed="rId2"/>
          <a:srcRect t="8741" b="3853"/>
          <a:stretch/>
        </p:blipFill>
        <p:spPr>
          <a:xfrm>
            <a:off x="1362972" y="2857402"/>
            <a:ext cx="6447373" cy="3168353"/>
          </a:xfrm>
          <a:prstGeom prst="rect">
            <a:avLst/>
          </a:prstGeom>
        </p:spPr>
      </p:pic>
      <p:sp>
        <p:nvSpPr>
          <p:cNvPr id="4" name="Rectangle 1">
            <a:extLst>
              <a:ext uri="{FF2B5EF4-FFF2-40B4-BE49-F238E27FC236}">
                <a16:creationId xmlns:a16="http://schemas.microsoft.com/office/drawing/2014/main" id="{6240E909-434D-F551-919A-B35811972368}"/>
              </a:ext>
            </a:extLst>
          </p:cNvPr>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 </a:t>
            </a:r>
            <a:r>
              <a:rPr lang="ar-YE" sz="2000" b="1" dirty="0"/>
              <a:t>شاشة </a:t>
            </a:r>
            <a:r>
              <a:rPr lang="en-US" sz="2000" b="1" dirty="0"/>
              <a:t>Change password </a:t>
            </a:r>
          </a:p>
        </p:txBody>
      </p:sp>
      <p:sp>
        <p:nvSpPr>
          <p:cNvPr id="2" name="Rectangle 1"/>
          <p:cNvSpPr/>
          <p:nvPr/>
        </p:nvSpPr>
        <p:spPr>
          <a:xfrm>
            <a:off x="611560" y="1380074"/>
            <a:ext cx="7416824" cy="1477328"/>
          </a:xfrm>
          <a:prstGeom prst="rect">
            <a:avLst/>
          </a:prstGeom>
        </p:spPr>
        <p:txBody>
          <a:bodyPr wrap="square">
            <a:spAutoFit/>
          </a:bodyPr>
          <a:lstStyle/>
          <a:p>
            <a:r>
              <a:rPr lang="ar-YE" dirty="0"/>
              <a:t>وتمكنك هذه الخاصية من تغيير كلمة المرور الخاصة بك من خلال إدراج كلمة المرور القديمة ثم الجديدة</a:t>
            </a:r>
            <a:r>
              <a:rPr lang="ar-SA" dirty="0"/>
              <a:t> ،</a:t>
            </a:r>
            <a:r>
              <a:rPr lang="ar-YE" dirty="0"/>
              <a:t>ويتوجب عليك إعادة كلمة المرور الجديدة مرتين لتتأكد من إنها صحيحة. لابد من تعبئة كافة المتطلبات وإلا ستظهر لك رسالة تحذيرية تبلغك بأن أحد البنود لم يتم إدخاله.</a:t>
            </a:r>
            <a:endParaRPr lang="en-US" dirty="0"/>
          </a:p>
          <a:p>
            <a:r>
              <a:rPr lang="ar-SA" dirty="0"/>
              <a:t>  </a:t>
            </a:r>
            <a:r>
              <a:rPr lang="ar-YE" dirty="0"/>
              <a:t>في حال تم كتابة نفس كلمة المرور السابقة سيتم أعلامك بأن كلمة المرور القديمة هي نفس الجديدة، وبالضغط على زر </a:t>
            </a:r>
            <a:r>
              <a:rPr lang="en-US" dirty="0"/>
              <a:t>Go Back</a:t>
            </a:r>
            <a:r>
              <a:rPr lang="ar-YE" dirty="0"/>
              <a:t>سيتم الرجوع إلى الشاشة الرئيسية من جديد.</a:t>
            </a:r>
            <a:endParaRPr lang="en-US" dirty="0"/>
          </a:p>
        </p:txBody>
      </p:sp>
    </p:spTree>
    <p:extLst>
      <p:ext uri="{BB962C8B-B14F-4D97-AF65-F5344CB8AC3E}">
        <p14:creationId xmlns:p14="http://schemas.microsoft.com/office/powerpoint/2010/main" val="4037868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مجموعة 1">
            <a:extLst>
              <a:ext uri="{FF2B5EF4-FFF2-40B4-BE49-F238E27FC236}">
                <a16:creationId xmlns:a16="http://schemas.microsoft.com/office/drawing/2014/main" id="{F577C9D4-4BE0-7CDB-C522-1B38239BA946}"/>
              </a:ext>
            </a:extLst>
          </p:cNvPr>
          <p:cNvGrpSpPr/>
          <p:nvPr/>
        </p:nvGrpSpPr>
        <p:grpSpPr>
          <a:xfrm>
            <a:off x="1115616" y="404664"/>
            <a:ext cx="6768752" cy="5976664"/>
            <a:chOff x="1115616" y="404664"/>
            <a:chExt cx="6768752" cy="5976664"/>
          </a:xfrm>
        </p:grpSpPr>
        <p:sp>
          <p:nvSpPr>
            <p:cNvPr id="3" name="Rectangle 2"/>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SA" sz="2000" b="1" dirty="0"/>
                <a:t>الشاشة الرئيسية </a:t>
              </a:r>
            </a:p>
          </p:txBody>
        </p:sp>
        <p:sp>
          <p:nvSpPr>
            <p:cNvPr id="4" name="Rectangle 3"/>
            <p:cNvSpPr/>
            <p:nvPr/>
          </p:nvSpPr>
          <p:spPr>
            <a:xfrm>
              <a:off x="1403648" y="1350259"/>
              <a:ext cx="6264696"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dirty="0"/>
                <a:t> </a:t>
              </a:r>
              <a:r>
                <a:rPr lang="ar-SA" dirty="0">
                  <a:solidFill>
                    <a:schemeClr val="tx1"/>
                  </a:solidFill>
                </a:rPr>
                <a:t>بعد </a:t>
              </a:r>
              <a:r>
                <a:rPr lang="ar-YE" dirty="0">
                  <a:solidFill>
                    <a:schemeClr val="tx1"/>
                  </a:solidFill>
                </a:rPr>
                <a:t>إدخال اسم المستخدم وكلمة المرور للجهة مباشرة ومنها يمكن الدخول على الشاشات التفصيلية بحسب الاحتياج، وتتضح من خلال الصورة أدناه</a:t>
              </a:r>
              <a:r>
                <a:rPr lang="ar-YE" dirty="0"/>
                <a:t>:</a:t>
              </a:r>
              <a:endParaRPr lang="ar-SA" dirty="0"/>
            </a:p>
          </p:txBody>
        </p:sp>
        <p:pic>
          <p:nvPicPr>
            <p:cNvPr id="5"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1115616" y="1958658"/>
              <a:ext cx="6768752" cy="4422670"/>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25324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مجموعة 18">
            <a:extLst>
              <a:ext uri="{FF2B5EF4-FFF2-40B4-BE49-F238E27FC236}">
                <a16:creationId xmlns:a16="http://schemas.microsoft.com/office/drawing/2014/main" id="{D07F45AE-BD7C-C300-8B55-B3A2407C1725}"/>
              </a:ext>
            </a:extLst>
          </p:cNvPr>
          <p:cNvGrpSpPr/>
          <p:nvPr/>
        </p:nvGrpSpPr>
        <p:grpSpPr>
          <a:xfrm>
            <a:off x="697703" y="404664"/>
            <a:ext cx="8048929" cy="5883648"/>
            <a:chOff x="697703" y="404664"/>
            <a:chExt cx="8048929" cy="5883648"/>
          </a:xfrm>
        </p:grpSpPr>
        <p:pic>
          <p:nvPicPr>
            <p:cNvPr id="2"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795224" y="1703134"/>
              <a:ext cx="7128792" cy="4585178"/>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3" name="Rectangle 2"/>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شاشة التحكم  الـ </a:t>
              </a:r>
              <a:r>
                <a:rPr lang="en-US" sz="2000" b="1" dirty="0"/>
                <a:t>Dash Board</a:t>
              </a:r>
              <a:endParaRPr lang="ar-SA" sz="2000" b="1" dirty="0"/>
            </a:p>
          </p:txBody>
        </p:sp>
        <p:pic>
          <p:nvPicPr>
            <p:cNvPr id="4" name="صورة 1"/>
            <p:cNvPicPr/>
            <p:nvPr/>
          </p:nvPicPr>
          <p:blipFill>
            <a:blip r:embed="rId4">
              <a:extLst>
                <a:ext uri="{28A0092B-C50C-407E-A947-70E740481C1C}">
                  <a14:useLocalDpi xmlns:a14="http://schemas.microsoft.com/office/drawing/2010/main" val="0"/>
                </a:ext>
              </a:extLst>
            </a:blip>
            <a:srcRect t="9660" r="-12" b="25354"/>
            <a:stretch>
              <a:fillRect/>
            </a:stretch>
          </p:blipFill>
          <p:spPr bwMode="auto">
            <a:xfrm>
              <a:off x="2272362" y="1709889"/>
              <a:ext cx="5651654" cy="4520780"/>
            </a:xfrm>
            <a:prstGeom prst="rect">
              <a:avLst/>
            </a:prstGeom>
            <a:noFill/>
            <a:ln w="12700">
              <a:solidFill>
                <a:schemeClr val="tx1"/>
              </a:solidFill>
              <a:miter lim="800000"/>
              <a:headEnd/>
              <a:tailEnd/>
            </a:ln>
          </p:spPr>
        </p:pic>
        <p:sp>
          <p:nvSpPr>
            <p:cNvPr id="5" name="Rectangle 4"/>
            <p:cNvSpPr/>
            <p:nvPr/>
          </p:nvSpPr>
          <p:spPr>
            <a:xfrm>
              <a:off x="835770" y="2355501"/>
              <a:ext cx="1284468" cy="203918"/>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6" name="Straight Arrow Connector 5"/>
            <p:cNvCxnSpPr/>
            <p:nvPr/>
          </p:nvCxnSpPr>
          <p:spPr>
            <a:xfrm>
              <a:off x="697703" y="1862826"/>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a:xfrm>
              <a:off x="2292990" y="1743996"/>
              <a:ext cx="1150296" cy="57338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تحديد التاريخ المراد عرض الصرف فيها </a:t>
              </a:r>
            </a:p>
          </p:txBody>
        </p:sp>
        <p:sp>
          <p:nvSpPr>
            <p:cNvPr id="8" name="Rectangle 7"/>
            <p:cNvSpPr/>
            <p:nvPr/>
          </p:nvSpPr>
          <p:spPr>
            <a:xfrm>
              <a:off x="7596336" y="1779109"/>
              <a:ext cx="1150296" cy="81567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اختيار المشروع المراد الاطلاع على مؤشراتة من القائمة</a:t>
              </a:r>
            </a:p>
          </p:txBody>
        </p:sp>
        <p:cxnSp>
          <p:nvCxnSpPr>
            <p:cNvPr id="9" name="Straight Arrow Connector 8"/>
            <p:cNvCxnSpPr/>
            <p:nvPr/>
          </p:nvCxnSpPr>
          <p:spPr>
            <a:xfrm>
              <a:off x="3443286" y="1991396"/>
              <a:ext cx="363953" cy="50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0" name="Oval 9"/>
            <p:cNvSpPr/>
            <p:nvPr/>
          </p:nvSpPr>
          <p:spPr>
            <a:xfrm>
              <a:off x="7337190" y="1703134"/>
              <a:ext cx="194222" cy="27189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11" name="Oval 10"/>
            <p:cNvSpPr/>
            <p:nvPr/>
          </p:nvSpPr>
          <p:spPr>
            <a:xfrm>
              <a:off x="3528151" y="1608050"/>
              <a:ext cx="194222" cy="27189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12" name="Rectangle 11"/>
            <p:cNvSpPr/>
            <p:nvPr/>
          </p:nvSpPr>
          <p:spPr>
            <a:xfrm>
              <a:off x="5363731" y="2186946"/>
              <a:ext cx="1180145" cy="54102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show Refresh </a:t>
              </a:r>
              <a:r>
                <a:rPr lang="ar-SA" sz="1200" b="1" dirty="0"/>
                <a:t>ليتم عرض البيانات</a:t>
              </a:r>
            </a:p>
          </p:txBody>
        </p:sp>
        <p:sp>
          <p:nvSpPr>
            <p:cNvPr id="13" name="Oval 12"/>
            <p:cNvSpPr/>
            <p:nvPr/>
          </p:nvSpPr>
          <p:spPr>
            <a:xfrm>
              <a:off x="5179001" y="2051000"/>
              <a:ext cx="194222" cy="27189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14" name="Rectangle 13"/>
            <p:cNvSpPr/>
            <p:nvPr/>
          </p:nvSpPr>
          <p:spPr>
            <a:xfrm>
              <a:off x="4359620" y="5116607"/>
              <a:ext cx="1583911" cy="105863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عرض </a:t>
              </a:r>
              <a:r>
                <a:rPr lang="ar-YE" sz="1200" b="1" dirty="0"/>
                <a:t>البيانات الإجمالية (</a:t>
              </a:r>
              <a:r>
                <a:rPr lang="en-US" sz="1200" b="1" dirty="0"/>
                <a:t>Total</a:t>
              </a:r>
              <a:r>
                <a:rPr lang="ar-YE" sz="1200" b="1" dirty="0"/>
                <a:t>) والمصروف (</a:t>
              </a:r>
              <a:r>
                <a:rPr lang="en-US" sz="1200" b="1" dirty="0"/>
                <a:t>Paid</a:t>
              </a:r>
              <a:r>
                <a:rPr lang="ar-YE" sz="1200" b="1" dirty="0"/>
                <a:t>) ، والغير المصروف (</a:t>
              </a:r>
              <a:r>
                <a:rPr lang="en-US" sz="1200" b="1" dirty="0"/>
                <a:t>Unpaid</a:t>
              </a:r>
              <a:r>
                <a:rPr lang="ar-YE" sz="1200" b="1" dirty="0"/>
                <a:t>).</a:t>
              </a:r>
              <a:endParaRPr lang="en-US" sz="1200" b="1" dirty="0"/>
            </a:p>
            <a:p>
              <a:pPr algn="ctr"/>
              <a:endParaRPr lang="ar-SA" sz="1200" b="1" dirty="0"/>
            </a:p>
          </p:txBody>
        </p:sp>
        <p:cxnSp>
          <p:nvCxnSpPr>
            <p:cNvPr id="15" name="Straight Arrow Connector 14"/>
            <p:cNvCxnSpPr>
              <a:stCxn id="14" idx="0"/>
            </p:cNvCxnSpPr>
            <p:nvPr/>
          </p:nvCxnSpPr>
          <p:spPr>
            <a:xfrm flipV="1">
              <a:off x="5151576" y="4390293"/>
              <a:ext cx="10813" cy="72631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6" name="Oval 15"/>
            <p:cNvSpPr/>
            <p:nvPr/>
          </p:nvSpPr>
          <p:spPr>
            <a:xfrm>
              <a:off x="5162389" y="4805222"/>
              <a:ext cx="194222" cy="27189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17" name="Straight Arrow Connector 16"/>
            <p:cNvCxnSpPr/>
            <p:nvPr/>
          </p:nvCxnSpPr>
          <p:spPr>
            <a:xfrm flipH="1" flipV="1">
              <a:off x="6394936" y="1986519"/>
              <a:ext cx="1201400" cy="538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a:stCxn id="12" idx="0"/>
            </p:cNvCxnSpPr>
            <p:nvPr/>
          </p:nvCxnSpPr>
          <p:spPr>
            <a:xfrm flipH="1" flipV="1">
              <a:off x="5932658" y="1991198"/>
              <a:ext cx="21146" cy="1957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313287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مجموعة 8">
            <a:extLst>
              <a:ext uri="{FF2B5EF4-FFF2-40B4-BE49-F238E27FC236}">
                <a16:creationId xmlns:a16="http://schemas.microsoft.com/office/drawing/2014/main" id="{7E94AC07-5BF2-6D8C-D75D-0CBF16D0BB9E}"/>
              </a:ext>
            </a:extLst>
          </p:cNvPr>
          <p:cNvGrpSpPr/>
          <p:nvPr/>
        </p:nvGrpSpPr>
        <p:grpSpPr>
          <a:xfrm>
            <a:off x="699979" y="404664"/>
            <a:ext cx="7389755" cy="5961488"/>
            <a:chOff x="699979" y="404664"/>
            <a:chExt cx="7389755" cy="5961488"/>
          </a:xfrm>
        </p:grpSpPr>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755229" y="1646719"/>
              <a:ext cx="7334505" cy="4719433"/>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6" name="صورة 17">
              <a:extLst>
                <a:ext uri="{FF2B5EF4-FFF2-40B4-BE49-F238E27FC236}">
                  <a16:creationId xmlns:a16="http://schemas.microsoft.com/office/drawing/2014/main" id="{830214E4-46DD-475A-B40D-EC8816C34B53}"/>
                </a:ext>
              </a:extLst>
            </p:cNvPr>
            <p:cNvPicPr/>
            <p:nvPr/>
          </p:nvPicPr>
          <p:blipFill rotWithShape="1">
            <a:blip r:embed="rId4"/>
            <a:srcRect l="23846" r="9685"/>
            <a:stretch/>
          </p:blipFill>
          <p:spPr>
            <a:xfrm>
              <a:off x="2323106" y="1646719"/>
              <a:ext cx="5766192" cy="4719433"/>
            </a:xfrm>
            <a:prstGeom prst="rect">
              <a:avLst/>
            </a:prstGeom>
          </p:spPr>
        </p:pic>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  ارسال الحوالات </a:t>
              </a:r>
              <a:r>
                <a:rPr lang="en-US" sz="2000" b="1" dirty="0"/>
                <a:t>Send Remittance</a:t>
              </a:r>
            </a:p>
          </p:txBody>
        </p:sp>
        <p:sp>
          <p:nvSpPr>
            <p:cNvPr id="4" name="Rectangle 3"/>
            <p:cNvSpPr/>
            <p:nvPr/>
          </p:nvSpPr>
          <p:spPr>
            <a:xfrm>
              <a:off x="699979" y="2383445"/>
              <a:ext cx="1424175" cy="209889"/>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5" name="Straight Arrow Connector 4"/>
            <p:cNvCxnSpPr/>
            <p:nvPr/>
          </p:nvCxnSpPr>
          <p:spPr>
            <a:xfrm>
              <a:off x="755228" y="1865080"/>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a:xfrm>
              <a:off x="2267378" y="1634667"/>
              <a:ext cx="817725" cy="44381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new</a:t>
              </a:r>
              <a:endParaRPr lang="ar-SA" sz="1200" b="1" dirty="0"/>
            </a:p>
          </p:txBody>
        </p:sp>
        <p:sp>
          <p:nvSpPr>
            <p:cNvPr id="8" name="Rectangle 7"/>
            <p:cNvSpPr/>
            <p:nvPr/>
          </p:nvSpPr>
          <p:spPr>
            <a:xfrm>
              <a:off x="7015158" y="2102719"/>
              <a:ext cx="1072835" cy="44381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اختيار اسم المشروع </a:t>
              </a:r>
            </a:p>
          </p:txBody>
        </p:sp>
        <p:sp>
          <p:nvSpPr>
            <p:cNvPr id="10" name="Rectangle 9"/>
            <p:cNvSpPr/>
            <p:nvPr/>
          </p:nvSpPr>
          <p:spPr>
            <a:xfrm>
              <a:off x="3924683" y="5261876"/>
              <a:ext cx="1078336" cy="894225"/>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Beneficiary </a:t>
              </a:r>
              <a:endParaRPr lang="ar-SA" sz="1200" b="1" dirty="0"/>
            </a:p>
            <a:p>
              <a:pPr algn="ctr"/>
              <a:r>
                <a:rPr lang="en-US" sz="1200" b="1" dirty="0"/>
                <a:t>Data</a:t>
              </a:r>
              <a:r>
                <a:rPr lang="ar-SA" sz="1200" b="1" dirty="0"/>
                <a:t> لادخال بيانات مستفيد الحوالة</a:t>
              </a:r>
            </a:p>
          </p:txBody>
        </p:sp>
        <p:sp>
          <p:nvSpPr>
            <p:cNvPr id="11" name="Rectangle 10"/>
            <p:cNvSpPr/>
            <p:nvPr/>
          </p:nvSpPr>
          <p:spPr>
            <a:xfrm>
              <a:off x="7033877" y="3295708"/>
              <a:ext cx="1054110" cy="71865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تحديد نوع الصرف (حوالات فردي –مشاريع)</a:t>
              </a:r>
            </a:p>
          </p:txBody>
        </p:sp>
        <p:sp>
          <p:nvSpPr>
            <p:cNvPr id="12" name="Rectangle 11"/>
            <p:cNvSpPr/>
            <p:nvPr/>
          </p:nvSpPr>
          <p:spPr>
            <a:xfrm>
              <a:off x="6987657" y="2639051"/>
              <a:ext cx="1100341" cy="44381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اختيار العملة </a:t>
              </a:r>
            </a:p>
          </p:txBody>
        </p:sp>
        <p:cxnSp>
          <p:nvCxnSpPr>
            <p:cNvPr id="13" name="Straight Arrow Connector 12"/>
            <p:cNvCxnSpPr/>
            <p:nvPr/>
          </p:nvCxnSpPr>
          <p:spPr>
            <a:xfrm>
              <a:off x="3109492" y="2003724"/>
              <a:ext cx="43897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4" name="Oval 13"/>
            <p:cNvSpPr/>
            <p:nvPr/>
          </p:nvSpPr>
          <p:spPr>
            <a:xfrm>
              <a:off x="3087353" y="1634753"/>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17" name="Straight Arrow Connector 16"/>
            <p:cNvCxnSpPr/>
            <p:nvPr/>
          </p:nvCxnSpPr>
          <p:spPr>
            <a:xfrm>
              <a:off x="5559179" y="2313079"/>
              <a:ext cx="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8" name="Oval 17"/>
            <p:cNvSpPr/>
            <p:nvPr/>
          </p:nvSpPr>
          <p:spPr>
            <a:xfrm>
              <a:off x="6759715" y="3247222"/>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19" name="Straight Arrow Connector 18"/>
            <p:cNvCxnSpPr/>
            <p:nvPr/>
          </p:nvCxnSpPr>
          <p:spPr>
            <a:xfrm>
              <a:off x="4162109" y="3570220"/>
              <a:ext cx="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0" name="Oval 19"/>
            <p:cNvSpPr/>
            <p:nvPr/>
          </p:nvSpPr>
          <p:spPr>
            <a:xfrm>
              <a:off x="6787528" y="1943929"/>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21" name="Straight Arrow Connector 20"/>
            <p:cNvCxnSpPr/>
            <p:nvPr/>
          </p:nvCxnSpPr>
          <p:spPr>
            <a:xfrm>
              <a:off x="4296464" y="2752335"/>
              <a:ext cx="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2" name="Oval 21"/>
            <p:cNvSpPr/>
            <p:nvPr/>
          </p:nvSpPr>
          <p:spPr>
            <a:xfrm>
              <a:off x="6787528" y="2455134"/>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23" name="Straight Arrow Connector 22"/>
            <p:cNvCxnSpPr/>
            <p:nvPr/>
          </p:nvCxnSpPr>
          <p:spPr>
            <a:xfrm>
              <a:off x="4309013" y="5245966"/>
              <a:ext cx="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4" name="Oval 23"/>
            <p:cNvSpPr/>
            <p:nvPr/>
          </p:nvSpPr>
          <p:spPr>
            <a:xfrm>
              <a:off x="3826301" y="4927477"/>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cxnSp>
          <p:nvCxnSpPr>
            <p:cNvPr id="74" name="Straight Arrow Connector 73"/>
            <p:cNvCxnSpPr/>
            <p:nvPr/>
          </p:nvCxnSpPr>
          <p:spPr>
            <a:xfrm flipH="1">
              <a:off x="5483286" y="2223782"/>
              <a:ext cx="1550591" cy="1659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5" name="Straight Arrow Connector 74"/>
            <p:cNvCxnSpPr/>
            <p:nvPr/>
          </p:nvCxnSpPr>
          <p:spPr>
            <a:xfrm flipH="1" flipV="1">
              <a:off x="4162109" y="2705873"/>
              <a:ext cx="2812954" cy="2911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6" name="Straight Arrow Connector 75"/>
            <p:cNvCxnSpPr/>
            <p:nvPr/>
          </p:nvCxnSpPr>
          <p:spPr>
            <a:xfrm flipH="1">
              <a:off x="3991507" y="3512460"/>
              <a:ext cx="2983556" cy="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7" name="Straight Arrow Connector 76"/>
            <p:cNvCxnSpPr/>
            <p:nvPr/>
          </p:nvCxnSpPr>
          <p:spPr>
            <a:xfrm flipV="1">
              <a:off x="4340891" y="4725144"/>
              <a:ext cx="0" cy="53673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4" name="Rectangle 93"/>
            <p:cNvSpPr/>
            <p:nvPr/>
          </p:nvSpPr>
          <p:spPr>
            <a:xfrm>
              <a:off x="5250656" y="5245966"/>
              <a:ext cx="2129656" cy="910135"/>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u="sng" dirty="0"/>
                <a:t>Upload Excel Beneficiary Data</a:t>
              </a:r>
              <a:r>
                <a:rPr lang="ar-SA" sz="1200" b="1" u="sng" dirty="0"/>
                <a:t> لرفع اسماء مجموعة من المستفيدين من اكسل</a:t>
              </a:r>
              <a:endParaRPr lang="ar-SA" sz="1200" b="1" dirty="0"/>
            </a:p>
          </p:txBody>
        </p:sp>
        <p:sp>
          <p:nvSpPr>
            <p:cNvPr id="95" name="Oval 94"/>
            <p:cNvSpPr/>
            <p:nvPr/>
          </p:nvSpPr>
          <p:spPr>
            <a:xfrm>
              <a:off x="5152274" y="4911567"/>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cxnSp>
          <p:nvCxnSpPr>
            <p:cNvPr id="96" name="Straight Arrow Connector 95"/>
            <p:cNvCxnSpPr/>
            <p:nvPr/>
          </p:nvCxnSpPr>
          <p:spPr>
            <a:xfrm flipV="1">
              <a:off x="5666864" y="4709234"/>
              <a:ext cx="0" cy="53673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850349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مجموعة 5">
            <a:extLst>
              <a:ext uri="{FF2B5EF4-FFF2-40B4-BE49-F238E27FC236}">
                <a16:creationId xmlns:a16="http://schemas.microsoft.com/office/drawing/2014/main" id="{F9AFE57A-4770-DAB6-B997-89ACAEECDA61}"/>
              </a:ext>
            </a:extLst>
          </p:cNvPr>
          <p:cNvGrpSpPr/>
          <p:nvPr/>
        </p:nvGrpSpPr>
        <p:grpSpPr>
          <a:xfrm>
            <a:off x="657157" y="404664"/>
            <a:ext cx="7357048" cy="5850280"/>
            <a:chOff x="657157" y="404664"/>
            <a:chExt cx="7357048" cy="5850280"/>
          </a:xfrm>
        </p:grpSpPr>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61085" y="1700808"/>
              <a:ext cx="7255683" cy="455413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22" name="صورة 10"/>
            <p:cNvPicPr/>
            <p:nvPr/>
          </p:nvPicPr>
          <p:blipFill rotWithShape="1">
            <a:blip r:embed="rId4" cstate="print">
              <a:extLst>
                <a:ext uri="{28A0092B-C50C-407E-A947-70E740481C1C}">
                  <a14:useLocalDpi xmlns:a14="http://schemas.microsoft.com/office/drawing/2010/main" val="0"/>
                </a:ext>
              </a:extLst>
            </a:blip>
            <a:srcRect l="18122" t="13684" r="2535" b="5156"/>
            <a:stretch/>
          </p:blipFill>
          <p:spPr bwMode="auto">
            <a:xfrm>
              <a:off x="2189554" y="1700808"/>
              <a:ext cx="5824651" cy="4554136"/>
            </a:xfrm>
            <a:prstGeom prst="rect">
              <a:avLst/>
            </a:prstGeom>
            <a:noFill/>
            <a:ln w="6350">
              <a:solidFill>
                <a:schemeClr val="tx1"/>
              </a:solidFill>
              <a:miter lim="800000"/>
              <a:headEnd/>
              <a:tailEnd/>
            </a:ln>
          </p:spPr>
        </p:pic>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a:t>
              </a:r>
              <a:r>
                <a:rPr lang="ar-SA" sz="2000" b="1" dirty="0"/>
                <a:t>يتبع </a:t>
              </a:r>
              <a:r>
                <a:rPr lang="ar-YE" sz="2000" b="1" dirty="0"/>
                <a:t>شاشة  ارسال الحوالات </a:t>
              </a:r>
              <a:r>
                <a:rPr lang="en-US" sz="2000" b="1" dirty="0"/>
                <a:t>Send Remittance</a:t>
              </a:r>
            </a:p>
          </p:txBody>
        </p:sp>
        <p:sp>
          <p:nvSpPr>
            <p:cNvPr id="4" name="Rectangle 3"/>
            <p:cNvSpPr/>
            <p:nvPr/>
          </p:nvSpPr>
          <p:spPr>
            <a:xfrm>
              <a:off x="749393" y="2281224"/>
              <a:ext cx="1402080" cy="211332"/>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5" name="Straight Arrow Connector 4"/>
            <p:cNvCxnSpPr/>
            <p:nvPr/>
          </p:nvCxnSpPr>
          <p:spPr>
            <a:xfrm>
              <a:off x="657157" y="1844824"/>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Rectangle 7"/>
            <p:cNvSpPr/>
            <p:nvPr/>
          </p:nvSpPr>
          <p:spPr>
            <a:xfrm>
              <a:off x="6448034" y="2967168"/>
              <a:ext cx="1177964" cy="190199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r>
                <a:rPr lang="ar-YE" sz="1200" b="1" dirty="0"/>
                <a:t>إدخال بيانات المستفيد (الاسم – رقم المستفيد – المبلغ – رقم التلفون – نوع الوثيقة – إضافة آي ملاحظة).</a:t>
              </a:r>
              <a:endParaRPr lang="en-US" sz="1200" b="1" dirty="0"/>
            </a:p>
          </p:txBody>
        </p:sp>
        <p:sp>
          <p:nvSpPr>
            <p:cNvPr id="9" name="Oval 8"/>
            <p:cNvSpPr/>
            <p:nvPr/>
          </p:nvSpPr>
          <p:spPr>
            <a:xfrm>
              <a:off x="6085728" y="3277518"/>
              <a:ext cx="212006" cy="281776"/>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6</a:t>
              </a:r>
            </a:p>
          </p:txBody>
        </p:sp>
        <p:sp>
          <p:nvSpPr>
            <p:cNvPr id="11" name="Right Brace 10"/>
            <p:cNvSpPr/>
            <p:nvPr/>
          </p:nvSpPr>
          <p:spPr>
            <a:xfrm>
              <a:off x="5785587" y="3178500"/>
              <a:ext cx="524933" cy="1479326"/>
            </a:xfrm>
            <a:prstGeom prst="rightBrace">
              <a:avLst/>
            </a:prstGeom>
            <a:ln w="57150"/>
          </p:spPr>
          <p:style>
            <a:lnRef idx="3">
              <a:schemeClr val="accent2"/>
            </a:lnRef>
            <a:fillRef idx="0">
              <a:schemeClr val="accent2"/>
            </a:fillRef>
            <a:effectRef idx="2">
              <a:schemeClr val="accent2"/>
            </a:effectRef>
            <a:fontRef idx="minor">
              <a:schemeClr val="tx1"/>
            </a:fontRef>
          </p:style>
          <p:txBody>
            <a:bodyPr rtlCol="1" anchor="ctr"/>
            <a:lstStyle/>
            <a:p>
              <a:pPr algn="ctr"/>
              <a:endParaRPr lang="ar-SA"/>
            </a:p>
          </p:txBody>
        </p:sp>
        <p:sp>
          <p:nvSpPr>
            <p:cNvPr id="12" name="Rectangle 11"/>
            <p:cNvSpPr/>
            <p:nvPr/>
          </p:nvSpPr>
          <p:spPr>
            <a:xfrm>
              <a:off x="6418642" y="2357120"/>
              <a:ext cx="1177964" cy="56355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r>
                <a:rPr lang="ar-SA" sz="1200" b="1" dirty="0">
                  <a:solidFill>
                    <a:schemeClr val="tx1"/>
                  </a:solidFill>
                </a:rPr>
                <a:t>الضغط على </a:t>
              </a:r>
              <a:r>
                <a:rPr lang="en-US" sz="1200" b="1" dirty="0">
                  <a:solidFill>
                    <a:schemeClr val="tx1"/>
                  </a:solidFill>
                </a:rPr>
                <a:t>save </a:t>
              </a:r>
            </a:p>
          </p:txBody>
        </p:sp>
        <p:cxnSp>
          <p:nvCxnSpPr>
            <p:cNvPr id="13" name="Straight Arrow Connector 12"/>
            <p:cNvCxnSpPr/>
            <p:nvPr/>
          </p:nvCxnSpPr>
          <p:spPr>
            <a:xfrm flipH="1">
              <a:off x="5497557" y="2852936"/>
              <a:ext cx="897505" cy="642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8" name="Oval 17"/>
            <p:cNvSpPr/>
            <p:nvPr/>
          </p:nvSpPr>
          <p:spPr>
            <a:xfrm>
              <a:off x="6100633" y="2492556"/>
              <a:ext cx="212006" cy="281776"/>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7</a:t>
              </a:r>
            </a:p>
          </p:txBody>
        </p:sp>
        <p:sp>
          <p:nvSpPr>
            <p:cNvPr id="19" name="Rectangle 18"/>
            <p:cNvSpPr/>
            <p:nvPr/>
          </p:nvSpPr>
          <p:spPr>
            <a:xfrm>
              <a:off x="6448034" y="4910114"/>
              <a:ext cx="1177964" cy="56355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 Post</a:t>
              </a:r>
            </a:p>
            <a:p>
              <a:pPr algn="ctr"/>
              <a:r>
                <a:rPr lang="en-US" sz="1200" b="1" dirty="0"/>
                <a:t> </a:t>
              </a:r>
              <a:r>
                <a:rPr lang="ar-SA" sz="1200" b="1" dirty="0"/>
                <a:t>للترحيل</a:t>
              </a:r>
              <a:endParaRPr lang="en-US" sz="1200" b="1" dirty="0"/>
            </a:p>
          </p:txBody>
        </p:sp>
        <p:cxnSp>
          <p:nvCxnSpPr>
            <p:cNvPr id="20" name="Straight Arrow Connector 19"/>
            <p:cNvCxnSpPr/>
            <p:nvPr/>
          </p:nvCxnSpPr>
          <p:spPr>
            <a:xfrm flipH="1" flipV="1">
              <a:off x="5559836" y="5096610"/>
              <a:ext cx="891494" cy="62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1" name="Oval 20"/>
            <p:cNvSpPr/>
            <p:nvPr/>
          </p:nvSpPr>
          <p:spPr>
            <a:xfrm>
              <a:off x="6183056" y="4869159"/>
              <a:ext cx="212006" cy="281776"/>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8</a:t>
              </a:r>
            </a:p>
          </p:txBody>
        </p:sp>
        <p:sp>
          <p:nvSpPr>
            <p:cNvPr id="24" name="Rectangle 23"/>
            <p:cNvSpPr/>
            <p:nvPr/>
          </p:nvSpPr>
          <p:spPr>
            <a:xfrm>
              <a:off x="3491880" y="1612846"/>
              <a:ext cx="2593848" cy="59201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بالإمكان إدخال حوالة جديدة أو حذف البيانات من خلال الشاشة الصغيرة أو عمل تحديث للبيانات من خلال الأزرار الموضحة.</a:t>
              </a:r>
              <a:endParaRPr lang="en-US" sz="1200" b="1" dirty="0"/>
            </a:p>
          </p:txBody>
        </p:sp>
        <p:sp>
          <p:nvSpPr>
            <p:cNvPr id="27" name="Right Brace 26"/>
            <p:cNvSpPr/>
            <p:nvPr/>
          </p:nvSpPr>
          <p:spPr>
            <a:xfrm rot="16200000">
              <a:off x="4643697" y="1799209"/>
              <a:ext cx="360094" cy="1472184"/>
            </a:xfrm>
            <a:prstGeom prst="rightBrace">
              <a:avLst/>
            </a:prstGeom>
            <a:ln w="57150"/>
          </p:spPr>
          <p:style>
            <a:lnRef idx="3">
              <a:schemeClr val="accent2"/>
            </a:lnRef>
            <a:fillRef idx="0">
              <a:schemeClr val="accent2"/>
            </a:fillRef>
            <a:effectRef idx="2">
              <a:schemeClr val="accent2"/>
            </a:effectRef>
            <a:fontRef idx="minor">
              <a:schemeClr val="tx1"/>
            </a:fontRef>
          </p:style>
          <p:txBody>
            <a:bodyPr rtlCol="1" anchor="ctr"/>
            <a:lstStyle/>
            <a:p>
              <a:pPr algn="ctr"/>
              <a:endParaRPr lang="ar-SA"/>
            </a:p>
          </p:txBody>
        </p:sp>
        <p:sp>
          <p:nvSpPr>
            <p:cNvPr id="29" name="Oval 28"/>
            <p:cNvSpPr/>
            <p:nvPr/>
          </p:nvSpPr>
          <p:spPr>
            <a:xfrm>
              <a:off x="4947620" y="2214569"/>
              <a:ext cx="212006" cy="281776"/>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9</a:t>
              </a:r>
            </a:p>
          </p:txBody>
        </p:sp>
      </p:grpSp>
    </p:spTree>
    <p:extLst>
      <p:ext uri="{BB962C8B-B14F-4D97-AF65-F5344CB8AC3E}">
        <p14:creationId xmlns:p14="http://schemas.microsoft.com/office/powerpoint/2010/main" val="1802843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مجموعة 5">
            <a:extLst>
              <a:ext uri="{FF2B5EF4-FFF2-40B4-BE49-F238E27FC236}">
                <a16:creationId xmlns:a16="http://schemas.microsoft.com/office/drawing/2014/main" id="{21973844-A1F8-2FA2-9309-DD6541F21FC4}"/>
              </a:ext>
            </a:extLst>
          </p:cNvPr>
          <p:cNvGrpSpPr/>
          <p:nvPr/>
        </p:nvGrpSpPr>
        <p:grpSpPr>
          <a:xfrm>
            <a:off x="726552" y="404664"/>
            <a:ext cx="8026997" cy="5917988"/>
            <a:chOff x="726552" y="404664"/>
            <a:chExt cx="8026997" cy="5917988"/>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a:t>
              </a:r>
              <a:r>
                <a:rPr lang="ar-SA" sz="2000" b="1" dirty="0"/>
                <a:t>يتبع </a:t>
              </a:r>
              <a:r>
                <a:rPr lang="ar-YE" sz="2000" b="1" dirty="0"/>
                <a:t>شاشة  ارسال الحوالات </a:t>
              </a:r>
              <a:r>
                <a:rPr lang="en-US" sz="2000" b="1" dirty="0"/>
                <a:t>Send Remittance</a:t>
              </a:r>
            </a:p>
          </p:txBody>
        </p:sp>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755576" y="1922139"/>
              <a:ext cx="7392994" cy="4372788"/>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4" name="Rectangle 3"/>
            <p:cNvSpPr/>
            <p:nvPr/>
          </p:nvSpPr>
          <p:spPr>
            <a:xfrm>
              <a:off x="893041" y="2636912"/>
              <a:ext cx="1440160" cy="201754"/>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5" name="Straight Arrow Connector 4"/>
            <p:cNvCxnSpPr/>
            <p:nvPr/>
          </p:nvCxnSpPr>
          <p:spPr>
            <a:xfrm>
              <a:off x="726552" y="2168860"/>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a:xfrm>
              <a:off x="1475656" y="1340768"/>
              <a:ext cx="6192688" cy="584775"/>
            </a:xfrm>
            <a:prstGeom prst="rect">
              <a:avLst/>
            </a:prstGeom>
          </p:spPr>
          <p:txBody>
            <a:bodyPr wrap="square">
              <a:spAutoFit/>
            </a:bodyPr>
            <a:lstStyle/>
            <a:p>
              <a:pPr lvl="0" algn="ctr"/>
              <a:r>
                <a:rPr lang="ar-YE" sz="1600" b="1" dirty="0"/>
                <a:t>في حال كان هناك كشف حوالات لمجموعه من المستفيدين  فيتم الضغط على زر(</a:t>
              </a:r>
              <a:r>
                <a:rPr lang="en-US" sz="1600" b="1" u="sng" dirty="0"/>
                <a:t>Upload Excel Beneficiary Data</a:t>
              </a:r>
              <a:r>
                <a:rPr lang="ar-SA" sz="1600" b="1" dirty="0"/>
                <a:t>)، وستظهر الشاشة أدناه:</a:t>
              </a:r>
              <a:endParaRPr lang="en-US" sz="1600" b="1" dirty="0"/>
            </a:p>
          </p:txBody>
        </p:sp>
        <p:pic>
          <p:nvPicPr>
            <p:cNvPr id="8" name="صورة 13"/>
            <p:cNvPicPr/>
            <p:nvPr/>
          </p:nvPicPr>
          <p:blipFill rotWithShape="1">
            <a:blip r:embed="rId4" cstate="print">
              <a:extLst>
                <a:ext uri="{28A0092B-C50C-407E-A947-70E740481C1C}">
                  <a14:useLocalDpi xmlns:a14="http://schemas.microsoft.com/office/drawing/2010/main" val="0"/>
                </a:ext>
              </a:extLst>
            </a:blip>
            <a:srcRect l="12969" t="19256" r="12838" b="12788"/>
            <a:stretch/>
          </p:blipFill>
          <p:spPr bwMode="auto">
            <a:xfrm>
              <a:off x="2312944" y="1928424"/>
              <a:ext cx="5835625" cy="4394228"/>
            </a:xfrm>
            <a:prstGeom prst="rect">
              <a:avLst/>
            </a:prstGeom>
            <a:noFill/>
          </p:spPr>
        </p:pic>
        <p:sp>
          <p:nvSpPr>
            <p:cNvPr id="9" name="Rectangle 8"/>
            <p:cNvSpPr/>
            <p:nvPr/>
          </p:nvSpPr>
          <p:spPr>
            <a:xfrm>
              <a:off x="6640122" y="2008539"/>
              <a:ext cx="1209957" cy="57606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 Post</a:t>
              </a:r>
            </a:p>
            <a:p>
              <a:pPr algn="ctr"/>
              <a:r>
                <a:rPr lang="en-US" sz="1200" b="1" dirty="0"/>
                <a:t> </a:t>
              </a:r>
              <a:r>
                <a:rPr lang="ar-SA" sz="1200" b="1" dirty="0"/>
                <a:t>للترحيل</a:t>
              </a:r>
              <a:endParaRPr lang="en-US" sz="1200" b="1" dirty="0"/>
            </a:p>
          </p:txBody>
        </p:sp>
        <p:cxnSp>
          <p:nvCxnSpPr>
            <p:cNvPr id="10" name="Straight Arrow Connector 9"/>
            <p:cNvCxnSpPr>
              <a:stCxn id="9" idx="1"/>
            </p:cNvCxnSpPr>
            <p:nvPr/>
          </p:nvCxnSpPr>
          <p:spPr>
            <a:xfrm flipH="1">
              <a:off x="5748630" y="2296571"/>
              <a:ext cx="89149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Oval 10"/>
            <p:cNvSpPr/>
            <p:nvPr/>
          </p:nvSpPr>
          <p:spPr>
            <a:xfrm>
              <a:off x="6148044" y="1922139"/>
              <a:ext cx="504056" cy="394348"/>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dirty="0"/>
                <a:t>11</a:t>
              </a:r>
            </a:p>
          </p:txBody>
        </p:sp>
        <p:sp>
          <p:nvSpPr>
            <p:cNvPr id="12" name="Rectangle 11"/>
            <p:cNvSpPr/>
            <p:nvPr/>
          </p:nvSpPr>
          <p:spPr>
            <a:xfrm>
              <a:off x="7543592" y="3902942"/>
              <a:ext cx="1209957" cy="57606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r>
                <a:rPr lang="ar-SA" sz="1200" dirty="0"/>
                <a:t>يتم عرض الحوالات المدخلة في الاكسل</a:t>
              </a:r>
              <a:endParaRPr lang="en-US" sz="1200" dirty="0"/>
            </a:p>
          </p:txBody>
        </p:sp>
        <p:cxnSp>
          <p:nvCxnSpPr>
            <p:cNvPr id="13" name="Straight Arrow Connector 12"/>
            <p:cNvCxnSpPr>
              <a:stCxn id="12" idx="1"/>
            </p:cNvCxnSpPr>
            <p:nvPr/>
          </p:nvCxnSpPr>
          <p:spPr>
            <a:xfrm flipH="1">
              <a:off x="6652100" y="4190974"/>
              <a:ext cx="89149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3282915" y="2984898"/>
              <a:ext cx="1209957" cy="46979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r>
                <a:rPr lang="ar-SA" sz="1200" b="1" dirty="0"/>
                <a:t>اختيار ملف الاكسل</a:t>
              </a:r>
              <a:endParaRPr lang="en-US" sz="1200" b="1" dirty="0"/>
            </a:p>
          </p:txBody>
        </p:sp>
        <p:cxnSp>
          <p:nvCxnSpPr>
            <p:cNvPr id="16" name="Straight Arrow Connector 15"/>
            <p:cNvCxnSpPr>
              <a:stCxn id="15" idx="0"/>
            </p:cNvCxnSpPr>
            <p:nvPr/>
          </p:nvCxnSpPr>
          <p:spPr>
            <a:xfrm flipH="1" flipV="1">
              <a:off x="3887893" y="2195131"/>
              <a:ext cx="1" cy="78976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7" name="Oval 16"/>
            <p:cNvSpPr/>
            <p:nvPr/>
          </p:nvSpPr>
          <p:spPr>
            <a:xfrm>
              <a:off x="3670130" y="2713118"/>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9</a:t>
              </a:r>
            </a:p>
          </p:txBody>
        </p:sp>
        <p:sp>
          <p:nvSpPr>
            <p:cNvPr id="23" name="Oval 22"/>
            <p:cNvSpPr/>
            <p:nvPr/>
          </p:nvSpPr>
          <p:spPr>
            <a:xfrm>
              <a:off x="7039536" y="3796626"/>
              <a:ext cx="504056" cy="394348"/>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dirty="0"/>
                <a:t>10</a:t>
              </a:r>
            </a:p>
          </p:txBody>
        </p:sp>
      </p:grpSp>
    </p:spTree>
    <p:extLst>
      <p:ext uri="{BB962C8B-B14F-4D97-AF65-F5344CB8AC3E}">
        <p14:creationId xmlns:p14="http://schemas.microsoft.com/office/powerpoint/2010/main" val="1690540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مجموعة 9">
            <a:extLst>
              <a:ext uri="{FF2B5EF4-FFF2-40B4-BE49-F238E27FC236}">
                <a16:creationId xmlns:a16="http://schemas.microsoft.com/office/drawing/2014/main" id="{B17DF8F0-E61D-6CE5-5DD3-275669A12BBB}"/>
              </a:ext>
            </a:extLst>
          </p:cNvPr>
          <p:cNvGrpSpPr/>
          <p:nvPr/>
        </p:nvGrpSpPr>
        <p:grpSpPr>
          <a:xfrm>
            <a:off x="676771" y="404664"/>
            <a:ext cx="8071693" cy="5976663"/>
            <a:chOff x="676771" y="404664"/>
            <a:chExt cx="8071693" cy="5976663"/>
          </a:xfrm>
        </p:grpSpPr>
        <p:pic>
          <p:nvPicPr>
            <p:cNvPr id="5"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755576" y="1987098"/>
              <a:ext cx="7992888" cy="4394229"/>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 اعتماد الحوالات </a:t>
              </a:r>
              <a:r>
                <a:rPr lang="en-US" sz="2000" b="1" dirty="0"/>
                <a:t>Approve Send Remittance</a:t>
              </a:r>
            </a:p>
          </p:txBody>
        </p:sp>
        <p:sp>
          <p:nvSpPr>
            <p:cNvPr id="3" name="Rectangle 2"/>
            <p:cNvSpPr/>
            <p:nvPr/>
          </p:nvSpPr>
          <p:spPr>
            <a:xfrm>
              <a:off x="864619" y="2838666"/>
              <a:ext cx="1440160" cy="201754"/>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4" name="Straight Arrow Connector 3"/>
            <p:cNvCxnSpPr/>
            <p:nvPr/>
          </p:nvCxnSpPr>
          <p:spPr>
            <a:xfrm>
              <a:off x="676771" y="2365151"/>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6" name="Picture 5"/>
            <p:cNvPicPr/>
            <p:nvPr/>
          </p:nvPicPr>
          <p:blipFill rotWithShape="1">
            <a:blip r:embed="rId4" cstate="print">
              <a:extLst>
                <a:ext uri="{BEBA8EAE-BF5A-486C-A8C5-ECC9F3942E4B}">
                  <a14:imgProps xmlns:a14="http://schemas.microsoft.com/office/drawing/2010/main">
                    <a14:imgLayer r:embed="rId5">
                      <a14:imgEffect>
                        <a14:artisticBlur radius="5"/>
                      </a14:imgEffect>
                    </a14:imgLayer>
                  </a14:imgProps>
                </a:ext>
                <a:ext uri="{28A0092B-C50C-407E-A947-70E740481C1C}">
                  <a14:useLocalDpi xmlns:a14="http://schemas.microsoft.com/office/drawing/2010/main" val="0"/>
                </a:ext>
              </a:extLst>
            </a:blip>
            <a:srcRect l="17806" t="13152" r="1600" b="21409"/>
            <a:stretch/>
          </p:blipFill>
          <p:spPr bwMode="auto">
            <a:xfrm>
              <a:off x="2411760" y="1967477"/>
              <a:ext cx="6336704" cy="4413850"/>
            </a:xfrm>
            <a:prstGeom prst="rect">
              <a:avLst/>
            </a:prstGeom>
            <a:noFill/>
            <a:ln w="9525">
              <a:solidFill>
                <a:schemeClr val="tx1"/>
              </a:solidFill>
              <a:miter lim="800000"/>
              <a:headEnd/>
              <a:tailEnd/>
            </a:ln>
          </p:spPr>
        </p:pic>
        <p:sp>
          <p:nvSpPr>
            <p:cNvPr id="7" name="Rectangle 6"/>
            <p:cNvSpPr/>
            <p:nvPr/>
          </p:nvSpPr>
          <p:spPr>
            <a:xfrm>
              <a:off x="4183045" y="1967477"/>
              <a:ext cx="1209957" cy="63170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show </a:t>
              </a:r>
              <a:r>
                <a:rPr lang="ar-SA" sz="1200" b="1" dirty="0"/>
                <a:t>ليتم عرض جميع الحوالات </a:t>
              </a:r>
              <a:endParaRPr lang="en-US" sz="1200" b="1" dirty="0"/>
            </a:p>
          </p:txBody>
        </p:sp>
        <p:sp>
          <p:nvSpPr>
            <p:cNvPr id="8" name="Oval 7"/>
            <p:cNvSpPr/>
            <p:nvPr/>
          </p:nvSpPr>
          <p:spPr>
            <a:xfrm>
              <a:off x="3965281" y="198277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9" name="Straight Arrow Connector 8"/>
            <p:cNvCxnSpPr/>
            <p:nvPr/>
          </p:nvCxnSpPr>
          <p:spPr>
            <a:xfrm flipH="1">
              <a:off x="2757396" y="2267024"/>
              <a:ext cx="1425649"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2" name="Rectangle 11"/>
            <p:cNvSpPr/>
            <p:nvPr/>
          </p:nvSpPr>
          <p:spPr>
            <a:xfrm>
              <a:off x="2593136" y="4469084"/>
              <a:ext cx="1209957" cy="63170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submit</a:t>
              </a:r>
              <a:r>
                <a:rPr lang="ar-SA" sz="1200" b="1" dirty="0"/>
                <a:t>لاعتماد الحوالات </a:t>
              </a:r>
              <a:endParaRPr lang="en-US" sz="1200" b="1" dirty="0"/>
            </a:p>
          </p:txBody>
        </p:sp>
        <p:sp>
          <p:nvSpPr>
            <p:cNvPr id="13" name="Oval 12"/>
            <p:cNvSpPr/>
            <p:nvPr/>
          </p:nvSpPr>
          <p:spPr>
            <a:xfrm>
              <a:off x="2771800" y="415880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14" name="Straight Arrow Connector 13"/>
            <p:cNvCxnSpPr/>
            <p:nvPr/>
          </p:nvCxnSpPr>
          <p:spPr>
            <a:xfrm flipV="1">
              <a:off x="2757396" y="3645024"/>
              <a:ext cx="0" cy="84036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7713561" y="4302820"/>
              <a:ext cx="827479" cy="93124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عرض جميع الحوالات </a:t>
              </a:r>
              <a:endParaRPr lang="en-US" sz="1200" b="1" dirty="0"/>
            </a:p>
          </p:txBody>
        </p:sp>
        <p:sp>
          <p:nvSpPr>
            <p:cNvPr id="16" name="Oval 15"/>
            <p:cNvSpPr/>
            <p:nvPr/>
          </p:nvSpPr>
          <p:spPr>
            <a:xfrm>
              <a:off x="7909537" y="403038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17" name="Straight Arrow Connector 16"/>
            <p:cNvCxnSpPr>
              <a:stCxn id="15" idx="0"/>
            </p:cNvCxnSpPr>
            <p:nvPr/>
          </p:nvCxnSpPr>
          <p:spPr>
            <a:xfrm flipV="1">
              <a:off x="8127301" y="3717864"/>
              <a:ext cx="0" cy="584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3" name="Rectangle 22"/>
            <p:cNvSpPr/>
            <p:nvPr/>
          </p:nvSpPr>
          <p:spPr>
            <a:xfrm>
              <a:off x="4183046" y="5072664"/>
              <a:ext cx="2354550" cy="109264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r>
                <a:rPr lang="ar-YE" sz="1200" b="1" dirty="0"/>
                <a:t>ستظهر شاشة صغيرة تطلب منه إدخال كود التحقق</a:t>
              </a:r>
              <a:r>
                <a:rPr lang="ar-SA" sz="1200" b="1" dirty="0"/>
                <a:t> الذي تم ارسالة لرقم تلفون المعتمد لاتمام  وتاكيد عملية اعتماد الحوالات ليتم الخصم من الحساب وصول رقم الحوالة للمستفيد</a:t>
              </a:r>
              <a:endParaRPr lang="en-US" sz="1200" b="1" dirty="0"/>
            </a:p>
          </p:txBody>
        </p:sp>
        <p:sp>
          <p:nvSpPr>
            <p:cNvPr id="24" name="Oval 23"/>
            <p:cNvSpPr/>
            <p:nvPr/>
          </p:nvSpPr>
          <p:spPr>
            <a:xfrm>
              <a:off x="6319831" y="481590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grpSp>
    </p:spTree>
    <p:extLst>
      <p:ext uri="{BB962C8B-B14F-4D97-AF65-F5344CB8AC3E}">
        <p14:creationId xmlns:p14="http://schemas.microsoft.com/office/powerpoint/2010/main" val="3108853680"/>
      </p:ext>
    </p:extLst>
  </p:cSld>
  <p:clrMapOvr>
    <a:masterClrMapping/>
  </p:clrMapOvr>
</p:sld>
</file>

<file path=ppt/theme/theme1.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9062</TotalTime>
  <Words>1498</Words>
  <Application>Microsoft Office PowerPoint</Application>
  <PresentationFormat>عرض على الشاشة (4:3)</PresentationFormat>
  <Paragraphs>243</Paragraphs>
  <Slides>30</Slides>
  <Notes>0</Notes>
  <HiddenSlides>0</HiddenSlides>
  <MMClips>0</MMClips>
  <ScaleCrop>false</ScaleCrop>
  <HeadingPairs>
    <vt:vector size="6" baseType="variant">
      <vt:variant>
        <vt:lpstr>الخطوط المستخدمة</vt:lpstr>
      </vt:variant>
      <vt:variant>
        <vt:i4>2</vt:i4>
      </vt:variant>
      <vt:variant>
        <vt:lpstr>نسق</vt:lpstr>
      </vt:variant>
      <vt:variant>
        <vt:i4>1</vt:i4>
      </vt:variant>
      <vt:variant>
        <vt:lpstr>عناوين الشرائح</vt:lpstr>
      </vt:variant>
      <vt:variant>
        <vt:i4>30</vt:i4>
      </vt:variant>
    </vt:vector>
  </HeadingPairs>
  <TitlesOfParts>
    <vt:vector size="33" baseType="lpstr">
      <vt:lpstr>Arial</vt:lpstr>
      <vt:lpstr>Calibri</vt:lpstr>
      <vt:lpstr>نسق Office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في PowerPoint</dc:title>
  <dc:creator>Hafed Ibrahim</dc:creator>
  <cp:lastModifiedBy>Shatha Alariqi</cp:lastModifiedBy>
  <cp:revision>196</cp:revision>
  <dcterms:created xsi:type="dcterms:W3CDTF">2020-08-17T09:18:12Z</dcterms:created>
  <dcterms:modified xsi:type="dcterms:W3CDTF">2023-10-14T10:33:52Z</dcterms:modified>
</cp:coreProperties>
</file>